
<file path=[Content_Types].xml><?xml version="1.0" encoding="utf-8"?>
<Types xmlns="http://schemas.openxmlformats.org/package/2006/content-types">
  <Default Extension="emf" ContentType="image/x-em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14"/>
  </p:notesMasterIdLst>
  <p:sldIdLst>
    <p:sldId id="256" r:id="rId3"/>
    <p:sldId id="257" r:id="rId4"/>
    <p:sldId id="262" r:id="rId5"/>
    <p:sldId id="263" r:id="rId6"/>
    <p:sldId id="264" r:id="rId7"/>
    <p:sldId id="265" r:id="rId8"/>
    <p:sldId id="266" r:id="rId9"/>
    <p:sldId id="270" r:id="rId10"/>
    <p:sldId id="267" r:id="rId11"/>
    <p:sldId id="271" r:id="rId12"/>
    <p:sldId id="272" r:id="rId13"/>
  </p:sldIdLst>
  <p:sldSz cx="12192000" cy="6858000"/>
  <p:notesSz cx="7772400" cy="10058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HzTg+goWcQk8fO5It0l+0ng5K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289BA7-0477-4DA3-BF64-564EF7BB6FF7}">
  <a:tblStyle styleId="{AC289BA7-0477-4DA3-BF64-564EF7BB6FF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21"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23"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dd317ae2b_0_117: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gadd317ae2b_0_117: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511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869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8631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3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85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368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814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
        <p:cNvGrpSpPr/>
        <p:nvPr/>
      </p:nvGrpSpPr>
      <p:grpSpPr>
        <a:xfrm>
          <a:off x="0" y="0"/>
          <a:ext cx="0" cy="0"/>
          <a:chOff x="0" y="0"/>
          <a:chExt cx="0" cy="0"/>
        </a:xfrm>
      </p:grpSpPr>
      <p:sp>
        <p:nvSpPr>
          <p:cNvPr id="12" name="Google Shape;12;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
        <p:cNvGrpSpPr/>
        <p:nvPr/>
      </p:nvGrpSpPr>
      <p:grpSpPr>
        <a:xfrm>
          <a:off x="0" y="0"/>
          <a:ext cx="0" cy="0"/>
          <a:chOff x="0" y="0"/>
          <a:chExt cx="0" cy="0"/>
        </a:xfrm>
      </p:grpSpPr>
      <p:sp>
        <p:nvSpPr>
          <p:cNvPr id="19" name="Google Shape;19;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
        <p:cNvGrpSpPr/>
        <p:nvPr/>
      </p:nvGrpSpPr>
      <p:grpSpPr>
        <a:xfrm>
          <a:off x="0" y="0"/>
          <a:ext cx="0" cy="0"/>
          <a:chOff x="0" y="0"/>
          <a:chExt cx="0" cy="0"/>
        </a:xfrm>
      </p:grpSpPr>
      <p:sp>
        <p:nvSpPr>
          <p:cNvPr id="25" name="Google Shape;25;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6"/>
        <p:cNvGrpSpPr/>
        <p:nvPr/>
      </p:nvGrpSpPr>
      <p:grpSpPr>
        <a:xfrm>
          <a:off x="0" y="0"/>
          <a:ext cx="0" cy="0"/>
          <a:chOff x="0" y="0"/>
          <a:chExt cx="0" cy="0"/>
        </a:xfrm>
      </p:grpSpPr>
      <p:sp>
        <p:nvSpPr>
          <p:cNvPr id="27" name="Google Shape;27;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10" name="Google Shape;10;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hyperlink" Target="https://github.com/mauriciotoro/ST0245-Eafit/tree/master/proyecto/datasets/csv/paraEntrenarYProbarLaIA"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es.wikipedia.org/wiki/Algoritmo_de_compresi%C3%B3n_sin_p%C3%A9rdida" TargetMode="External"/><Relationship Id="rId11" Type="http://schemas.openxmlformats.org/officeDocument/2006/relationships/image" Target="../media/image10.png"/><Relationship Id="rId5" Type="http://schemas.openxmlformats.org/officeDocument/2006/relationships/hyperlink" Target="https://es.wikipedia.org/wiki/Algoritmo_de_compresi%C3%B3n_con_p%C3%A9rdida" TargetMode="External"/><Relationship Id="rId10" Type="http://schemas.openxmlformats.org/officeDocument/2006/relationships/hyperlink" Target="https://kinsta.com/es/blog/compresion-con-perdida/#lossless-compression" TargetMode="External"/><Relationship Id="rId4" Type="http://schemas.openxmlformats.org/officeDocument/2006/relationships/image" Target="../media/image4.png"/><Relationship Id="rId9" Type="http://schemas.openxmlformats.org/officeDocument/2006/relationships/hyperlink" Target="https://es.khanacademy.org/computing/ap-computer-science-principles/x2d2f703b37b450a3:digital-information/x2d2f703b37b450a3:data-compression/a/lossy-compressi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hyperlink" Target="https://kinsta.com/es/base-de-conocimiento/habilitar-compresion-gzip/"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imageoptim.com/" TargetMode="External"/><Relationship Id="rId5" Type="http://schemas.openxmlformats.org/officeDocument/2006/relationships/hyperlink" Target="http://netm.ag/optimize-263" TargetMode="External"/><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descr="Cómo sería un mundo sin ganadería industrial? | Igualdad Animal México"/>
          <p:cNvPicPr preferRelativeResize="0"/>
          <p:nvPr/>
        </p:nvPicPr>
        <p:blipFill rotWithShape="1">
          <a:blip r:embed="rId3">
            <a:alphaModFix/>
          </a:blip>
          <a:srcRect l="39100" r="1572"/>
          <a:stretch/>
        </p:blipFill>
        <p:spPr>
          <a:xfrm>
            <a:off x="-51120" y="-8640"/>
            <a:ext cx="12254040" cy="6881400"/>
          </a:xfrm>
          <a:prstGeom prst="rect">
            <a:avLst/>
          </a:prstGeom>
          <a:noFill/>
          <a:ln>
            <a:noFill/>
          </a:ln>
        </p:spPr>
      </p:pic>
      <p:sp>
        <p:nvSpPr>
          <p:cNvPr id="190" name="Google Shape;190;p1"/>
          <p:cNvSpPr/>
          <p:nvPr/>
        </p:nvSpPr>
        <p:spPr>
          <a:xfrm>
            <a:off x="1622520" y="-2340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s-CO" sz="1400" b="0" i="0" u="none" strike="noStrike" cap="none" dirty="0">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3" name="Google Shape;193;p1"/>
          <p:cNvSpPr/>
          <p:nvPr/>
        </p:nvSpPr>
        <p:spPr>
          <a:xfrm>
            <a:off x="6741885" y="1275080"/>
            <a:ext cx="5147733" cy="1814428"/>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CO" sz="2800" i="1" dirty="0">
                <a:solidFill>
                  <a:schemeClr val="accent2"/>
                </a:solidFill>
              </a:rPr>
              <a:t>Algoritmos</a:t>
            </a:r>
            <a:r>
              <a:rPr lang="en-US" sz="2800" i="1" dirty="0">
                <a:solidFill>
                  <a:schemeClr val="accent2"/>
                </a:solidFill>
              </a:rPr>
              <a:t> de </a:t>
            </a:r>
            <a:r>
              <a:rPr lang="es-CO" sz="2800" i="1" dirty="0">
                <a:solidFill>
                  <a:schemeClr val="accent2"/>
                </a:solidFill>
              </a:rPr>
              <a:t>comprensión</a:t>
            </a:r>
            <a:r>
              <a:rPr lang="en-US" sz="2800" i="1" dirty="0">
                <a:solidFill>
                  <a:schemeClr val="accent2"/>
                </a:solidFill>
              </a:rPr>
              <a:t> para optimizer </a:t>
            </a:r>
            <a:r>
              <a:rPr lang="es-CO" sz="2800" i="1" dirty="0">
                <a:solidFill>
                  <a:schemeClr val="accent2"/>
                </a:solidFill>
              </a:rPr>
              <a:t>el</a:t>
            </a:r>
            <a:r>
              <a:rPr lang="en-US" sz="2800" i="1" dirty="0">
                <a:solidFill>
                  <a:schemeClr val="accent2"/>
                </a:solidFill>
              </a:rPr>
              <a:t> </a:t>
            </a:r>
            <a:r>
              <a:rPr lang="es-CO" sz="2800" i="1" dirty="0">
                <a:solidFill>
                  <a:schemeClr val="accent2"/>
                </a:solidFill>
              </a:rPr>
              <a:t>consumo</a:t>
            </a:r>
            <a:r>
              <a:rPr lang="en-US" sz="2800" i="1" dirty="0">
                <a:solidFill>
                  <a:schemeClr val="accent2"/>
                </a:solidFill>
              </a:rPr>
              <a:t> de </a:t>
            </a:r>
            <a:r>
              <a:rPr lang="es-CO" sz="2800" i="1" dirty="0">
                <a:solidFill>
                  <a:schemeClr val="accent2"/>
                </a:solidFill>
              </a:rPr>
              <a:t>batería</a:t>
            </a:r>
            <a:r>
              <a:rPr lang="en-US" sz="2800" i="1" dirty="0">
                <a:solidFill>
                  <a:schemeClr val="accent2"/>
                </a:solidFill>
              </a:rPr>
              <a:t> </a:t>
            </a:r>
            <a:r>
              <a:rPr lang="es-CO" sz="2800" i="1" dirty="0">
                <a:solidFill>
                  <a:schemeClr val="accent2"/>
                </a:solidFill>
              </a:rPr>
              <a:t>en</a:t>
            </a:r>
            <a:r>
              <a:rPr lang="en-US" sz="2800" i="1" dirty="0">
                <a:solidFill>
                  <a:schemeClr val="accent2"/>
                </a:solidFill>
              </a:rPr>
              <a:t> </a:t>
            </a:r>
            <a:r>
              <a:rPr lang="es-CO" sz="2800" i="1" dirty="0">
                <a:solidFill>
                  <a:schemeClr val="accent2"/>
                </a:solidFill>
              </a:rPr>
              <a:t>ganadería</a:t>
            </a:r>
            <a:r>
              <a:rPr lang="en-US" sz="2800" i="1" dirty="0">
                <a:solidFill>
                  <a:schemeClr val="accent2"/>
                </a:solidFill>
              </a:rPr>
              <a:t> de </a:t>
            </a:r>
            <a:r>
              <a:rPr lang="es-CO" sz="2800" i="1" dirty="0">
                <a:solidFill>
                  <a:schemeClr val="accent2"/>
                </a:solidFill>
              </a:rPr>
              <a:t>precisión</a:t>
            </a:r>
            <a:endParaRPr sz="2800" b="0" i="0" u="none" strike="noStrike" cap="none" dirty="0">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7"/>
          <p:cNvPicPr preferRelativeResize="0"/>
          <p:nvPr/>
        </p:nvPicPr>
        <p:blipFill rotWithShape="1">
          <a:blip r:embed="rId3">
            <a:alphaModFix/>
          </a:blip>
          <a:srcRect/>
          <a:stretch/>
        </p:blipFill>
        <p:spPr>
          <a:xfrm>
            <a:off x="-4080" y="-6240"/>
            <a:ext cx="12196080" cy="6855840"/>
          </a:xfrm>
          <a:prstGeom prst="rect">
            <a:avLst/>
          </a:prstGeom>
          <a:noFill/>
          <a:ln>
            <a:noFill/>
          </a:ln>
        </p:spPr>
      </p:pic>
      <p:pic>
        <p:nvPicPr>
          <p:cNvPr id="199" name="Google Shape;199;p7"/>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00" name="Google Shape;200;p7"/>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03" name="Google Shape;203;p7"/>
          <p:cNvSpPr txBox="1"/>
          <p:nvPr/>
        </p:nvSpPr>
        <p:spPr>
          <a:xfrm>
            <a:off x="803880" y="1083212"/>
            <a:ext cx="108019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2"/>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05" name="Google Shape;205;p7"/>
          <p:cNvSpPr txBox="1"/>
          <p:nvPr/>
        </p:nvSpPr>
        <p:spPr>
          <a:xfrm>
            <a:off x="28575" y="842975"/>
            <a:ext cx="11944500" cy="2770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err="1"/>
              <a:t>Cuando</a:t>
            </a:r>
            <a:r>
              <a:rPr lang="en-US" dirty="0"/>
              <a:t> </a:t>
            </a:r>
            <a:r>
              <a:rPr lang="en-US" dirty="0" err="1"/>
              <a:t>queremos</a:t>
            </a:r>
            <a:r>
              <a:rPr lang="en-US" dirty="0"/>
              <a:t> </a:t>
            </a:r>
            <a:r>
              <a:rPr lang="en-US" dirty="0" err="1"/>
              <a:t>hacer</a:t>
            </a:r>
            <a:r>
              <a:rPr lang="en-US" dirty="0"/>
              <a:t> </a:t>
            </a:r>
            <a:r>
              <a:rPr lang="en-US" dirty="0" err="1"/>
              <a:t>referencia</a:t>
            </a:r>
            <a:r>
              <a:rPr lang="en-US" dirty="0"/>
              <a:t> al los Sets de conjunto de </a:t>
            </a:r>
            <a:r>
              <a:rPr lang="en-US" dirty="0" err="1"/>
              <a:t>prueba</a:t>
            </a:r>
            <a:r>
              <a:rPr lang="en-US" dirty="0"/>
              <a:t>, </a:t>
            </a:r>
            <a:r>
              <a:rPr lang="en-US" dirty="0" err="1"/>
              <a:t>validacion</a:t>
            </a:r>
            <a:r>
              <a:rPr lang="en-US" dirty="0"/>
              <a:t> y test, son conjuntos que van a </a:t>
            </a:r>
            <a:r>
              <a:rPr lang="en-US" dirty="0" err="1"/>
              <a:t>recibir</a:t>
            </a:r>
            <a:r>
              <a:rPr lang="en-US" dirty="0"/>
              <a:t> </a:t>
            </a:r>
            <a:r>
              <a:rPr lang="en-US" dirty="0" err="1"/>
              <a:t>datos</a:t>
            </a:r>
            <a:r>
              <a:rPr lang="en-US" dirty="0"/>
              <a:t> que </a:t>
            </a:r>
            <a:r>
              <a:rPr lang="en-US" dirty="0" err="1"/>
              <a:t>serán</a:t>
            </a:r>
            <a:r>
              <a:rPr lang="en-US" dirty="0"/>
              <a:t> </a:t>
            </a:r>
            <a:r>
              <a:rPr lang="en-US" dirty="0" err="1"/>
              <a:t>usados</a:t>
            </a:r>
            <a:r>
              <a:rPr lang="en-US" dirty="0"/>
              <a:t> para lo que </a:t>
            </a:r>
            <a:r>
              <a:rPr lang="en-US" dirty="0" err="1"/>
              <a:t>conocemos</a:t>
            </a:r>
            <a:r>
              <a:rPr lang="en-US" dirty="0"/>
              <a:t> </a:t>
            </a:r>
            <a:r>
              <a:rPr lang="en-US" dirty="0" err="1"/>
              <a:t>como</a:t>
            </a:r>
            <a:r>
              <a:rPr lang="en-US" dirty="0"/>
              <a:t> machine learning, </a:t>
            </a:r>
            <a:r>
              <a:rPr lang="en-US" dirty="0" err="1"/>
              <a:t>estos</a:t>
            </a:r>
            <a:r>
              <a:rPr lang="en-US" dirty="0"/>
              <a:t> conjuntos son </a:t>
            </a:r>
            <a:r>
              <a:rPr lang="en-US" dirty="0" err="1"/>
              <a:t>utilizados</a:t>
            </a:r>
            <a:r>
              <a:rPr lang="en-US" dirty="0"/>
              <a:t> para </a:t>
            </a:r>
            <a:r>
              <a:rPr lang="en-US" dirty="0" err="1"/>
              <a:t>validar</a:t>
            </a:r>
            <a:r>
              <a:rPr lang="en-US" dirty="0"/>
              <a:t> que un </a:t>
            </a:r>
            <a:r>
              <a:rPr lang="en-US" dirty="0" err="1"/>
              <a:t>programa</a:t>
            </a:r>
            <a:r>
              <a:rPr lang="en-US" dirty="0"/>
              <a:t> </a:t>
            </a:r>
            <a:r>
              <a:rPr lang="en-US" dirty="0" err="1"/>
              <a:t>este</a:t>
            </a:r>
            <a:r>
              <a:rPr lang="en-US" dirty="0"/>
              <a:t> </a:t>
            </a:r>
            <a:r>
              <a:rPr lang="en-US" dirty="0" err="1"/>
              <a:t>funcionando</a:t>
            </a:r>
            <a:r>
              <a:rPr lang="en-US" dirty="0"/>
              <a:t> bien; </a:t>
            </a:r>
            <a:r>
              <a:rPr lang="en-US" dirty="0" err="1"/>
              <a:t>cuando</a:t>
            </a:r>
            <a:r>
              <a:rPr lang="en-US" dirty="0"/>
              <a:t> se </a:t>
            </a:r>
            <a:r>
              <a:rPr lang="en-US" dirty="0" err="1"/>
              <a:t>empezó</a:t>
            </a:r>
            <a:r>
              <a:rPr lang="en-US" dirty="0"/>
              <a:t> a </a:t>
            </a:r>
            <a:r>
              <a:rPr lang="en-US" dirty="0" err="1"/>
              <a:t>hablar</a:t>
            </a:r>
            <a:r>
              <a:rPr lang="en-US" dirty="0"/>
              <a:t> de </a:t>
            </a:r>
            <a:r>
              <a:rPr lang="en-US" dirty="0" err="1"/>
              <a:t>dividir</a:t>
            </a:r>
            <a:r>
              <a:rPr lang="en-US" dirty="0"/>
              <a:t> </a:t>
            </a:r>
            <a:r>
              <a:rPr lang="en-US" dirty="0" err="1"/>
              <a:t>el</a:t>
            </a:r>
            <a:r>
              <a:rPr lang="en-US" dirty="0"/>
              <a:t> conjunto de </a:t>
            </a:r>
            <a:r>
              <a:rPr lang="en-US" dirty="0" err="1"/>
              <a:t>datos</a:t>
            </a:r>
            <a:r>
              <a:rPr lang="en-US" dirty="0"/>
              <a:t> (antes solo </a:t>
            </a:r>
            <a:r>
              <a:rPr lang="en-US" dirty="0" err="1"/>
              <a:t>eran</a:t>
            </a:r>
            <a:r>
              <a:rPr lang="en-US" dirty="0"/>
              <a:t> una </a:t>
            </a:r>
            <a:r>
              <a:rPr lang="en-US" dirty="0" err="1"/>
              <a:t>pangea</a:t>
            </a:r>
            <a:r>
              <a:rPr lang="en-US" dirty="0"/>
              <a:t> de </a:t>
            </a:r>
            <a:r>
              <a:rPr lang="en-US" dirty="0" err="1"/>
              <a:t>datos</a:t>
            </a:r>
            <a:r>
              <a:rPr lang="en-US" dirty="0"/>
              <a:t> que se le </a:t>
            </a:r>
            <a:r>
              <a:rPr lang="en-US" dirty="0" err="1"/>
              <a:t>daban</a:t>
            </a:r>
            <a:r>
              <a:rPr lang="en-US" dirty="0"/>
              <a:t> a la </a:t>
            </a:r>
            <a:r>
              <a:rPr lang="en-US" dirty="0" err="1"/>
              <a:t>máquina</a:t>
            </a:r>
            <a:r>
              <a:rPr lang="en-US" dirty="0"/>
              <a:t>) para que la </a:t>
            </a:r>
            <a:r>
              <a:rPr lang="en-US" dirty="0" err="1"/>
              <a:t>máquina</a:t>
            </a:r>
            <a:r>
              <a:rPr lang="en-US" dirty="0"/>
              <a:t> </a:t>
            </a:r>
            <a:r>
              <a:rPr lang="en-US" dirty="0" err="1"/>
              <a:t>trabaje</a:t>
            </a:r>
            <a:r>
              <a:rPr lang="en-US" dirty="0"/>
              <a:t> lo </a:t>
            </a:r>
            <a:r>
              <a:rPr lang="en-US" dirty="0" err="1"/>
              <a:t>más</a:t>
            </a:r>
            <a:r>
              <a:rPr lang="en-US" dirty="0"/>
              <a:t> </a:t>
            </a:r>
            <a:r>
              <a:rPr lang="en-US" dirty="0" err="1"/>
              <a:t>óptimo</a:t>
            </a:r>
            <a:r>
              <a:rPr lang="en-US" dirty="0"/>
              <a:t> </a:t>
            </a:r>
            <a:r>
              <a:rPr lang="en-US" dirty="0" err="1"/>
              <a:t>posible</a:t>
            </a:r>
            <a:r>
              <a:rPr lang="en-US" dirty="0"/>
              <a:t>, se </a:t>
            </a:r>
            <a:r>
              <a:rPr lang="en-US" dirty="0" err="1"/>
              <a:t>decidió</a:t>
            </a:r>
            <a:r>
              <a:rPr lang="en-US" dirty="0"/>
              <a:t> por solo </a:t>
            </a:r>
            <a:r>
              <a:rPr lang="en-US" dirty="0" err="1"/>
              <a:t>hacerlo</a:t>
            </a:r>
            <a:r>
              <a:rPr lang="en-US" dirty="0"/>
              <a:t> con los conjuntos de </a:t>
            </a:r>
            <a:r>
              <a:rPr lang="en-US" dirty="0" err="1"/>
              <a:t>prueba</a:t>
            </a:r>
            <a:r>
              <a:rPr lang="en-US" dirty="0"/>
              <a:t> y test, </a:t>
            </a:r>
            <a:r>
              <a:rPr lang="en-US" dirty="0" err="1"/>
              <a:t>ejm</a:t>
            </a:r>
            <a:r>
              <a:rPr lang="en-US" dirty="0"/>
              <a:t>: </a:t>
            </a:r>
            <a:r>
              <a:rPr lang="en-US" dirty="0" err="1"/>
              <a:t>si</a:t>
            </a:r>
            <a:r>
              <a:rPr lang="en-US" dirty="0"/>
              <a:t> se </a:t>
            </a:r>
            <a:r>
              <a:rPr lang="en-US" dirty="0" err="1"/>
              <a:t>tienen</a:t>
            </a:r>
            <a:r>
              <a:rPr lang="en-US" dirty="0"/>
              <a:t> 10.000 </a:t>
            </a:r>
            <a:r>
              <a:rPr lang="en-US" dirty="0" err="1"/>
              <a:t>datos</a:t>
            </a:r>
            <a:r>
              <a:rPr lang="en-US" dirty="0"/>
              <a:t> 8.000 de </a:t>
            </a:r>
            <a:r>
              <a:rPr lang="en-US" dirty="0" err="1"/>
              <a:t>esos</a:t>
            </a:r>
            <a:r>
              <a:rPr lang="en-US" dirty="0"/>
              <a:t> </a:t>
            </a:r>
            <a:r>
              <a:rPr lang="en-US" dirty="0" err="1"/>
              <a:t>datos</a:t>
            </a:r>
            <a:r>
              <a:rPr lang="en-US" dirty="0"/>
              <a:t> son </a:t>
            </a:r>
            <a:r>
              <a:rPr lang="en-US" dirty="0" err="1"/>
              <a:t>usados</a:t>
            </a:r>
            <a:r>
              <a:rPr lang="en-US" dirty="0"/>
              <a:t> para </a:t>
            </a:r>
            <a:r>
              <a:rPr lang="en-US" dirty="0" err="1"/>
              <a:t>el</a:t>
            </a:r>
            <a:r>
              <a:rPr lang="en-US" dirty="0"/>
              <a:t> de </a:t>
            </a:r>
            <a:r>
              <a:rPr lang="en-US" dirty="0" err="1"/>
              <a:t>prueba</a:t>
            </a:r>
            <a:r>
              <a:rPr lang="en-US" dirty="0"/>
              <a:t>, </a:t>
            </a:r>
            <a:r>
              <a:rPr lang="en-US" dirty="0" err="1"/>
              <a:t>en</a:t>
            </a:r>
            <a:r>
              <a:rPr lang="en-US" dirty="0"/>
              <a:t> </a:t>
            </a:r>
            <a:r>
              <a:rPr lang="en-US" dirty="0" err="1"/>
              <a:t>este</a:t>
            </a:r>
            <a:r>
              <a:rPr lang="en-US" dirty="0"/>
              <a:t> </a:t>
            </a:r>
            <a:r>
              <a:rPr lang="en-US" dirty="0" err="1"/>
              <a:t>vemos</a:t>
            </a:r>
            <a:r>
              <a:rPr lang="en-US" dirty="0"/>
              <a:t> la </a:t>
            </a:r>
            <a:r>
              <a:rPr lang="en-US" dirty="0" err="1"/>
              <a:t>funcionalidad</a:t>
            </a:r>
            <a:r>
              <a:rPr lang="en-US" dirty="0"/>
              <a:t> y se decide </a:t>
            </a:r>
            <a:r>
              <a:rPr lang="en-US" dirty="0" err="1"/>
              <a:t>si</a:t>
            </a:r>
            <a:r>
              <a:rPr lang="en-US" dirty="0"/>
              <a:t> </a:t>
            </a:r>
            <a:r>
              <a:rPr lang="en-US" dirty="0" err="1"/>
              <a:t>el</a:t>
            </a:r>
            <a:r>
              <a:rPr lang="en-US" dirty="0"/>
              <a:t> </a:t>
            </a:r>
            <a:r>
              <a:rPr lang="en-US" dirty="0" err="1"/>
              <a:t>programa</a:t>
            </a:r>
            <a:r>
              <a:rPr lang="en-US" dirty="0"/>
              <a:t> es </a:t>
            </a:r>
            <a:r>
              <a:rPr lang="en-US" dirty="0" err="1"/>
              <a:t>óptimo</a:t>
            </a:r>
            <a:r>
              <a:rPr lang="en-US" dirty="0"/>
              <a:t>. </a:t>
            </a:r>
            <a:r>
              <a:rPr lang="en-US" dirty="0" err="1"/>
              <a:t>ya</a:t>
            </a:r>
            <a:r>
              <a:rPr lang="en-US" dirty="0"/>
              <a:t> los </a:t>
            </a:r>
            <a:r>
              <a:rPr lang="en-US" dirty="0" err="1"/>
              <a:t>otros</a:t>
            </a:r>
            <a:r>
              <a:rPr lang="en-US" dirty="0"/>
              <a:t> 2.000 para </a:t>
            </a:r>
            <a:r>
              <a:rPr lang="en-US" dirty="0" err="1"/>
              <a:t>testear</a:t>
            </a:r>
            <a:r>
              <a:rPr lang="en-US" dirty="0"/>
              <a:t> la </a:t>
            </a:r>
            <a:r>
              <a:rPr lang="en-US" dirty="0" err="1"/>
              <a:t>funcionalidad</a:t>
            </a:r>
            <a:r>
              <a:rPr lang="en-US" dirty="0"/>
              <a:t> son </a:t>
            </a:r>
            <a:r>
              <a:rPr lang="en-US" dirty="0" err="1"/>
              <a:t>datos</a:t>
            </a:r>
            <a:r>
              <a:rPr lang="en-US" dirty="0"/>
              <a:t> que </a:t>
            </a:r>
            <a:r>
              <a:rPr lang="en-US" dirty="0" err="1"/>
              <a:t>nunca</a:t>
            </a:r>
            <a:r>
              <a:rPr lang="en-US" dirty="0"/>
              <a:t> </a:t>
            </a:r>
            <a:r>
              <a:rPr lang="en-US" dirty="0" err="1"/>
              <a:t>pasaron</a:t>
            </a:r>
            <a:r>
              <a:rPr lang="en-US" dirty="0"/>
              <a:t> por </a:t>
            </a:r>
            <a:r>
              <a:rPr lang="en-US" dirty="0" err="1"/>
              <a:t>el</a:t>
            </a:r>
            <a:r>
              <a:rPr lang="en-US" dirty="0"/>
              <a:t> </a:t>
            </a:r>
            <a:r>
              <a:rPr lang="en-US" dirty="0" err="1"/>
              <a:t>prueba</a:t>
            </a:r>
            <a:r>
              <a:rPr lang="en-US" dirty="0"/>
              <a:t> y </a:t>
            </a:r>
            <a:r>
              <a:rPr lang="en-US" dirty="0" err="1"/>
              <a:t>en</a:t>
            </a:r>
            <a:r>
              <a:rPr lang="en-US" dirty="0"/>
              <a:t> </a:t>
            </a:r>
            <a:r>
              <a:rPr lang="en-US" dirty="0" err="1"/>
              <a:t>este</a:t>
            </a:r>
            <a:r>
              <a:rPr lang="en-US" dirty="0"/>
              <a:t> paso se </a:t>
            </a:r>
            <a:r>
              <a:rPr lang="en-US" dirty="0" err="1"/>
              <a:t>está</a:t>
            </a:r>
            <a:r>
              <a:rPr lang="en-US" dirty="0"/>
              <a:t> </a:t>
            </a:r>
            <a:r>
              <a:rPr lang="en-US" dirty="0" err="1"/>
              <a:t>el</a:t>
            </a:r>
            <a:r>
              <a:rPr lang="en-US" dirty="0"/>
              <a:t> </a:t>
            </a:r>
            <a:r>
              <a:rPr lang="en-US" dirty="0" err="1"/>
              <a:t>modelo</a:t>
            </a:r>
            <a:r>
              <a:rPr lang="en-US" dirty="0"/>
              <a:t> no </a:t>
            </a:r>
            <a:r>
              <a:rPr lang="en-US" dirty="0" err="1"/>
              <a:t>está</a:t>
            </a:r>
            <a:r>
              <a:rPr lang="en-US" dirty="0"/>
              <a:t> </a:t>
            </a:r>
            <a:r>
              <a:rPr lang="en-US" dirty="0" err="1"/>
              <a:t>entrenando</a:t>
            </a:r>
            <a:r>
              <a:rPr lang="en-US" dirty="0"/>
              <a:t>, </a:t>
            </a:r>
            <a:r>
              <a:rPr lang="en-US" dirty="0" err="1"/>
              <a:t>simplemente</a:t>
            </a:r>
            <a:r>
              <a:rPr lang="en-US" dirty="0"/>
              <a:t> se </a:t>
            </a:r>
            <a:r>
              <a:rPr lang="en-US" dirty="0" err="1"/>
              <a:t>limita</a:t>
            </a:r>
            <a:r>
              <a:rPr lang="en-US" dirty="0"/>
              <a:t> a </a:t>
            </a:r>
            <a:r>
              <a:rPr lang="en-US" dirty="0" err="1"/>
              <a:t>ver</a:t>
            </a:r>
            <a:r>
              <a:rPr lang="en-US" dirty="0"/>
              <a:t> una entrada y </a:t>
            </a:r>
            <a:r>
              <a:rPr lang="en-US" dirty="0" err="1"/>
              <a:t>sacar</a:t>
            </a:r>
            <a:r>
              <a:rPr lang="en-US" dirty="0"/>
              <a:t> una </a:t>
            </a:r>
            <a:r>
              <a:rPr lang="en-US" dirty="0" err="1"/>
              <a:t>salida</a:t>
            </a:r>
            <a:r>
              <a:rPr lang="en-US" dirty="0"/>
              <a:t>.</a:t>
            </a:r>
            <a:endParaRPr dirty="0"/>
          </a:p>
          <a:p>
            <a:pPr marL="0" lvl="0" indent="0" algn="just" rtl="0">
              <a:spcBef>
                <a:spcPts val="0"/>
              </a:spcBef>
              <a:spcAft>
                <a:spcPts val="0"/>
              </a:spcAft>
              <a:buNone/>
            </a:pPr>
            <a:r>
              <a:rPr lang="en-US" dirty="0" err="1"/>
              <a:t>ahora</a:t>
            </a:r>
            <a:r>
              <a:rPr lang="en-US" dirty="0"/>
              <a:t> </a:t>
            </a:r>
            <a:r>
              <a:rPr lang="en-US" dirty="0" err="1"/>
              <a:t>hablemos</a:t>
            </a:r>
            <a:r>
              <a:rPr lang="en-US" dirty="0"/>
              <a:t> del set de </a:t>
            </a:r>
            <a:r>
              <a:rPr lang="en-US" dirty="0" err="1"/>
              <a:t>validación</a:t>
            </a:r>
            <a:r>
              <a:rPr lang="en-US" dirty="0"/>
              <a:t>, </a:t>
            </a:r>
            <a:r>
              <a:rPr lang="en-US" dirty="0" err="1"/>
              <a:t>este</a:t>
            </a:r>
            <a:r>
              <a:rPr lang="en-US" dirty="0"/>
              <a:t> surge a </a:t>
            </a:r>
            <a:r>
              <a:rPr lang="en-US" dirty="0" err="1"/>
              <a:t>raíz</a:t>
            </a:r>
            <a:r>
              <a:rPr lang="en-US" dirty="0"/>
              <a:t> de la </a:t>
            </a:r>
            <a:r>
              <a:rPr lang="en-US" dirty="0" err="1"/>
              <a:t>necesidad</a:t>
            </a:r>
            <a:r>
              <a:rPr lang="en-US" dirty="0"/>
              <a:t> de </a:t>
            </a:r>
            <a:r>
              <a:rPr lang="en-US" dirty="0" err="1"/>
              <a:t>darle</a:t>
            </a:r>
            <a:r>
              <a:rPr lang="en-US" dirty="0"/>
              <a:t> a la </a:t>
            </a:r>
            <a:r>
              <a:rPr lang="en-US" dirty="0" err="1"/>
              <a:t>máquina</a:t>
            </a:r>
            <a:r>
              <a:rPr lang="en-US" dirty="0"/>
              <a:t> lo que debe </a:t>
            </a:r>
            <a:r>
              <a:rPr lang="en-US" dirty="0" err="1"/>
              <a:t>mostrar</a:t>
            </a:r>
            <a:r>
              <a:rPr lang="en-US" dirty="0"/>
              <a:t>, de </a:t>
            </a:r>
            <a:r>
              <a:rPr lang="en-US" dirty="0" err="1"/>
              <a:t>darle</a:t>
            </a:r>
            <a:r>
              <a:rPr lang="en-US" dirty="0"/>
              <a:t> una base para </a:t>
            </a:r>
            <a:r>
              <a:rPr lang="en-US" dirty="0" err="1"/>
              <a:t>ya</a:t>
            </a:r>
            <a:r>
              <a:rPr lang="en-US" dirty="0"/>
              <a:t> </a:t>
            </a:r>
            <a:r>
              <a:rPr lang="en-US" dirty="0" err="1"/>
              <a:t>el</a:t>
            </a:r>
            <a:r>
              <a:rPr lang="en-US" dirty="0"/>
              <a:t> </a:t>
            </a:r>
            <a:r>
              <a:rPr lang="en-US" dirty="0" err="1"/>
              <a:t>producto</a:t>
            </a:r>
            <a:r>
              <a:rPr lang="en-US" dirty="0"/>
              <a:t> final, </a:t>
            </a:r>
            <a:r>
              <a:rPr lang="en-US" dirty="0" err="1"/>
              <a:t>en</a:t>
            </a:r>
            <a:r>
              <a:rPr lang="en-US" dirty="0"/>
              <a:t> </a:t>
            </a:r>
            <a:r>
              <a:rPr lang="en-US" dirty="0" err="1"/>
              <a:t>este</a:t>
            </a:r>
            <a:r>
              <a:rPr lang="en-US" dirty="0"/>
              <a:t> </a:t>
            </a:r>
            <a:r>
              <a:rPr lang="en-US" dirty="0" err="1"/>
              <a:t>pasamos</a:t>
            </a:r>
            <a:r>
              <a:rPr lang="en-US" dirty="0"/>
              <a:t> tanto la entrada y lo que se </a:t>
            </a:r>
            <a:r>
              <a:rPr lang="en-US" dirty="0" err="1"/>
              <a:t>espera</a:t>
            </a:r>
            <a:r>
              <a:rPr lang="en-US" dirty="0"/>
              <a:t> por </a:t>
            </a:r>
            <a:r>
              <a:rPr lang="en-US" dirty="0" err="1"/>
              <a:t>salida</a:t>
            </a:r>
            <a:r>
              <a:rPr lang="en-US" dirty="0"/>
              <a:t> y </a:t>
            </a:r>
            <a:r>
              <a:rPr lang="en-US" dirty="0" err="1"/>
              <a:t>como</a:t>
            </a:r>
            <a:r>
              <a:rPr lang="en-US" dirty="0"/>
              <a:t> </a:t>
            </a:r>
            <a:r>
              <a:rPr lang="en-US" dirty="0" err="1"/>
              <a:t>en</a:t>
            </a:r>
            <a:r>
              <a:rPr lang="en-US" dirty="0"/>
              <a:t> los </a:t>
            </a:r>
            <a:r>
              <a:rPr lang="en-US" dirty="0" err="1"/>
              <a:t>otros</a:t>
            </a:r>
            <a:r>
              <a:rPr lang="en-US" dirty="0"/>
              <a:t> sets se </a:t>
            </a:r>
            <a:r>
              <a:rPr lang="en-US" dirty="0" err="1"/>
              <a:t>deben</a:t>
            </a:r>
            <a:r>
              <a:rPr lang="en-US" dirty="0"/>
              <a:t> usar </a:t>
            </a:r>
            <a:r>
              <a:rPr lang="en-US" dirty="0" err="1"/>
              <a:t>datos</a:t>
            </a:r>
            <a:r>
              <a:rPr lang="en-US" dirty="0"/>
              <a:t> que no se </a:t>
            </a:r>
            <a:r>
              <a:rPr lang="en-US" dirty="0" err="1"/>
              <a:t>hayan</a:t>
            </a:r>
            <a:r>
              <a:rPr lang="en-US" dirty="0"/>
              <a:t> </a:t>
            </a:r>
            <a:r>
              <a:rPr lang="en-US" dirty="0" err="1"/>
              <a:t>usado</a:t>
            </a:r>
            <a:r>
              <a:rPr lang="en-US" dirty="0"/>
              <a:t> o que se </a:t>
            </a:r>
            <a:r>
              <a:rPr lang="en-US" dirty="0" err="1"/>
              <a:t>vayan</a:t>
            </a:r>
            <a:r>
              <a:rPr lang="en-US" dirty="0"/>
              <a:t> a usar </a:t>
            </a:r>
            <a:r>
              <a:rPr lang="en-US" dirty="0" err="1"/>
              <a:t>en</a:t>
            </a:r>
            <a:r>
              <a:rPr lang="en-US" dirty="0"/>
              <a:t> </a:t>
            </a:r>
            <a:r>
              <a:rPr lang="en-US" dirty="0" err="1"/>
              <a:t>el</a:t>
            </a:r>
            <a:r>
              <a:rPr lang="en-US" dirty="0"/>
              <a:t> </a:t>
            </a:r>
            <a:r>
              <a:rPr lang="en-US" dirty="0" err="1"/>
              <a:t>programa</a:t>
            </a:r>
            <a:r>
              <a:rPr lang="en-US" dirty="0"/>
              <a:t>. </a:t>
            </a:r>
            <a:endParaRPr dirty="0"/>
          </a:p>
          <a:p>
            <a:pPr marL="0" lvl="0" indent="0" algn="just" rtl="0">
              <a:spcBef>
                <a:spcPts val="0"/>
              </a:spcBef>
              <a:spcAft>
                <a:spcPts val="0"/>
              </a:spcAft>
              <a:buNone/>
            </a:pPr>
            <a:r>
              <a:rPr lang="en-US" dirty="0"/>
              <a:t>Este </a:t>
            </a:r>
            <a:r>
              <a:rPr lang="en-US" dirty="0" err="1"/>
              <a:t>modelo</a:t>
            </a:r>
            <a:r>
              <a:rPr lang="en-US" dirty="0"/>
              <a:t> se </a:t>
            </a:r>
            <a:r>
              <a:rPr lang="en-US" dirty="0" err="1"/>
              <a:t>usa</a:t>
            </a:r>
            <a:r>
              <a:rPr lang="en-US" dirty="0"/>
              <a:t> para </a:t>
            </a:r>
            <a:r>
              <a:rPr lang="en-US" dirty="0" err="1"/>
              <a:t>evitar</a:t>
            </a:r>
            <a:r>
              <a:rPr lang="en-US" dirty="0"/>
              <a:t> </a:t>
            </a:r>
            <a:r>
              <a:rPr lang="en-US" dirty="0" err="1"/>
              <a:t>el</a:t>
            </a:r>
            <a:r>
              <a:rPr lang="en-US" dirty="0"/>
              <a:t> </a:t>
            </a:r>
            <a:r>
              <a:rPr lang="en-US" dirty="0" err="1"/>
              <a:t>sobre</a:t>
            </a:r>
            <a:r>
              <a:rPr lang="en-US" dirty="0"/>
              <a:t> </a:t>
            </a:r>
            <a:r>
              <a:rPr lang="en-US" dirty="0" err="1"/>
              <a:t>ajuste</a:t>
            </a:r>
            <a:r>
              <a:rPr lang="en-US" dirty="0"/>
              <a:t> que se da al </a:t>
            </a:r>
            <a:r>
              <a:rPr lang="en-US" dirty="0" err="1"/>
              <a:t>graficar</a:t>
            </a:r>
            <a:r>
              <a:rPr lang="en-US" dirty="0"/>
              <a:t> </a:t>
            </a:r>
            <a:r>
              <a:rPr lang="en-US" dirty="0" err="1"/>
              <a:t>en</a:t>
            </a:r>
            <a:r>
              <a:rPr lang="en-US" dirty="0"/>
              <a:t> </a:t>
            </a:r>
            <a:r>
              <a:rPr lang="en-US" dirty="0" err="1"/>
              <a:t>el</a:t>
            </a:r>
            <a:r>
              <a:rPr lang="en-US" dirty="0"/>
              <a:t> </a:t>
            </a:r>
            <a:r>
              <a:rPr lang="en-US" dirty="0" err="1"/>
              <a:t>eje</a:t>
            </a:r>
            <a:r>
              <a:rPr lang="en-US" dirty="0"/>
              <a:t> x la </a:t>
            </a:r>
            <a:r>
              <a:rPr lang="en-US" dirty="0" err="1"/>
              <a:t>complejidad</a:t>
            </a:r>
            <a:r>
              <a:rPr lang="en-US" dirty="0"/>
              <a:t> del </a:t>
            </a:r>
            <a:r>
              <a:rPr lang="en-US" dirty="0" err="1"/>
              <a:t>modelo</a:t>
            </a:r>
            <a:r>
              <a:rPr lang="en-US" dirty="0"/>
              <a:t> y </a:t>
            </a:r>
            <a:r>
              <a:rPr lang="en-US" dirty="0" err="1"/>
              <a:t>en</a:t>
            </a:r>
            <a:r>
              <a:rPr lang="en-US" dirty="0"/>
              <a:t> la y </a:t>
            </a:r>
            <a:r>
              <a:rPr lang="en-US" dirty="0" err="1"/>
              <a:t>el</a:t>
            </a:r>
            <a:r>
              <a:rPr lang="en-US" dirty="0"/>
              <a:t> error y se </a:t>
            </a:r>
            <a:r>
              <a:rPr lang="en-US" dirty="0" err="1"/>
              <a:t>crean</a:t>
            </a:r>
            <a:r>
              <a:rPr lang="en-US" dirty="0"/>
              <a:t> dos </a:t>
            </a:r>
            <a:r>
              <a:rPr lang="en-US" dirty="0" err="1"/>
              <a:t>curvas</a:t>
            </a:r>
            <a:r>
              <a:rPr lang="en-US" dirty="0"/>
              <a:t> una es </a:t>
            </a:r>
            <a:r>
              <a:rPr lang="en-US" dirty="0" err="1"/>
              <a:t>el</a:t>
            </a:r>
            <a:r>
              <a:rPr lang="en-US" dirty="0"/>
              <a:t> error de </a:t>
            </a:r>
            <a:r>
              <a:rPr lang="en-US" dirty="0" err="1"/>
              <a:t>validación</a:t>
            </a:r>
            <a:r>
              <a:rPr lang="en-US" dirty="0"/>
              <a:t> y </a:t>
            </a:r>
            <a:r>
              <a:rPr lang="en-US" dirty="0" err="1"/>
              <a:t>el</a:t>
            </a:r>
            <a:r>
              <a:rPr lang="en-US" dirty="0"/>
              <a:t> </a:t>
            </a:r>
            <a:r>
              <a:rPr lang="en-US" dirty="0" err="1"/>
              <a:t>otro</a:t>
            </a:r>
            <a:r>
              <a:rPr lang="en-US" dirty="0"/>
              <a:t> </a:t>
            </a:r>
            <a:r>
              <a:rPr lang="en-US" dirty="0" err="1"/>
              <a:t>el</a:t>
            </a:r>
            <a:r>
              <a:rPr lang="en-US" dirty="0"/>
              <a:t> de </a:t>
            </a:r>
            <a:r>
              <a:rPr lang="en-US" dirty="0" err="1"/>
              <a:t>entrenamiento</a:t>
            </a:r>
            <a:r>
              <a:rPr lang="en-US" dirty="0"/>
              <a:t>, que es </a:t>
            </a:r>
            <a:r>
              <a:rPr lang="en-US" dirty="0" err="1"/>
              <a:t>cuando</a:t>
            </a:r>
            <a:r>
              <a:rPr lang="en-US" dirty="0"/>
              <a:t> la </a:t>
            </a:r>
            <a:r>
              <a:rPr lang="en-US" dirty="0" err="1"/>
              <a:t>curva</a:t>
            </a:r>
            <a:r>
              <a:rPr lang="en-US" dirty="0"/>
              <a:t> de </a:t>
            </a:r>
            <a:r>
              <a:rPr lang="en-US" dirty="0" err="1"/>
              <a:t>entrenamiento</a:t>
            </a:r>
            <a:r>
              <a:rPr lang="en-US" dirty="0"/>
              <a:t> </a:t>
            </a:r>
            <a:r>
              <a:rPr lang="en-US" dirty="0" err="1"/>
              <a:t>sigue</a:t>
            </a:r>
            <a:r>
              <a:rPr lang="en-US" dirty="0"/>
              <a:t> </a:t>
            </a:r>
            <a:r>
              <a:rPr lang="en-US" dirty="0" err="1"/>
              <a:t>bajando</a:t>
            </a:r>
            <a:r>
              <a:rPr lang="en-US" dirty="0"/>
              <a:t> </a:t>
            </a:r>
            <a:r>
              <a:rPr lang="en-US" dirty="0" err="1"/>
              <a:t>pero</a:t>
            </a:r>
            <a:r>
              <a:rPr lang="en-US" dirty="0"/>
              <a:t> la de </a:t>
            </a:r>
            <a:r>
              <a:rPr lang="en-US" dirty="0" err="1"/>
              <a:t>validación</a:t>
            </a:r>
            <a:r>
              <a:rPr lang="en-US" dirty="0"/>
              <a:t> </a:t>
            </a:r>
            <a:r>
              <a:rPr lang="en-US" dirty="0" err="1"/>
              <a:t>empieza</a:t>
            </a:r>
            <a:r>
              <a:rPr lang="en-US" dirty="0"/>
              <a:t> a </a:t>
            </a:r>
            <a:r>
              <a:rPr lang="en-US" dirty="0" err="1"/>
              <a:t>subir</a:t>
            </a:r>
            <a:r>
              <a:rPr lang="en-US" dirty="0"/>
              <a:t> , </a:t>
            </a:r>
            <a:r>
              <a:rPr lang="en-US" dirty="0" err="1"/>
              <a:t>esto</a:t>
            </a:r>
            <a:r>
              <a:rPr lang="en-US" dirty="0"/>
              <a:t> </a:t>
            </a:r>
            <a:r>
              <a:rPr lang="en-US" dirty="0" err="1"/>
              <a:t>quiere</a:t>
            </a:r>
            <a:r>
              <a:rPr lang="en-US" dirty="0"/>
              <a:t> </a:t>
            </a:r>
            <a:r>
              <a:rPr lang="en-US" dirty="0" err="1"/>
              <a:t>decir</a:t>
            </a:r>
            <a:r>
              <a:rPr lang="en-US" dirty="0"/>
              <a:t> que no </a:t>
            </a:r>
            <a:r>
              <a:rPr lang="en-US" dirty="0" err="1"/>
              <a:t>está</a:t>
            </a:r>
            <a:r>
              <a:rPr lang="en-US" dirty="0"/>
              <a:t> </a:t>
            </a:r>
            <a:r>
              <a:rPr lang="en-US" dirty="0" err="1"/>
              <a:t>aprendiendo</a:t>
            </a:r>
            <a:r>
              <a:rPr lang="en-US" dirty="0"/>
              <a:t> solo </a:t>
            </a:r>
            <a:r>
              <a:rPr lang="en-US" dirty="0" err="1"/>
              <a:t>tomando</a:t>
            </a:r>
            <a:r>
              <a:rPr lang="en-US" dirty="0"/>
              <a:t> los </a:t>
            </a:r>
            <a:r>
              <a:rPr lang="en-US" dirty="0" err="1"/>
              <a:t>datos</a:t>
            </a:r>
            <a:r>
              <a:rPr lang="en-US" dirty="0"/>
              <a:t> </a:t>
            </a:r>
            <a:r>
              <a:rPr lang="en-US" dirty="0" err="1"/>
              <a:t>iniciales</a:t>
            </a:r>
            <a:r>
              <a:rPr lang="en-US" dirty="0"/>
              <a:t> y nada </a:t>
            </a:r>
            <a:r>
              <a:rPr lang="en-US" dirty="0" err="1"/>
              <a:t>más</a:t>
            </a:r>
            <a:r>
              <a:rPr lang="en-US" dirty="0"/>
              <a:t> </a:t>
            </a:r>
            <a:r>
              <a:rPr lang="en-US" dirty="0" err="1"/>
              <a:t>esto</a:t>
            </a:r>
            <a:r>
              <a:rPr lang="en-US" dirty="0"/>
              <a:t> </a:t>
            </a:r>
            <a:r>
              <a:rPr lang="en-US" dirty="0" err="1"/>
              <a:t>deriva</a:t>
            </a:r>
            <a:r>
              <a:rPr lang="en-US" dirty="0"/>
              <a:t> a un mal </a:t>
            </a:r>
            <a:r>
              <a:rPr lang="en-US" dirty="0" err="1"/>
              <a:t>modelo</a:t>
            </a:r>
            <a:r>
              <a:rPr lang="en-US" dirty="0"/>
              <a:t> de </a:t>
            </a:r>
            <a:r>
              <a:rPr lang="en-US" dirty="0" err="1"/>
              <a:t>aprendizaje</a:t>
            </a:r>
            <a:r>
              <a:rPr lang="en-US" dirty="0"/>
              <a:t>  </a:t>
            </a:r>
            <a:endParaRPr dirty="0"/>
          </a:p>
        </p:txBody>
      </p:sp>
      <p:pic>
        <p:nvPicPr>
          <p:cNvPr id="206" name="Google Shape;206;p7"/>
          <p:cNvPicPr preferRelativeResize="0"/>
          <p:nvPr/>
        </p:nvPicPr>
        <p:blipFill>
          <a:blip r:embed="rId5">
            <a:alphaModFix/>
          </a:blip>
          <a:stretch>
            <a:fillRect/>
          </a:stretch>
        </p:blipFill>
        <p:spPr>
          <a:xfrm>
            <a:off x="3928175" y="3955302"/>
            <a:ext cx="4145300" cy="1863550"/>
          </a:xfrm>
          <a:prstGeom prst="rect">
            <a:avLst/>
          </a:prstGeom>
          <a:noFill/>
          <a:ln>
            <a:noFill/>
          </a:ln>
        </p:spPr>
      </p:pic>
    </p:spTree>
    <p:extLst>
      <p:ext uri="{BB962C8B-B14F-4D97-AF65-F5344CB8AC3E}">
        <p14:creationId xmlns:p14="http://schemas.microsoft.com/office/powerpoint/2010/main" val="165702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gadd317ae2b_0_117"/>
          <p:cNvPicPr preferRelativeResize="0"/>
          <p:nvPr/>
        </p:nvPicPr>
        <p:blipFill rotWithShape="1">
          <a:blip r:embed="rId3">
            <a:alphaModFix/>
          </a:blip>
          <a:srcRect/>
          <a:stretch/>
        </p:blipFill>
        <p:spPr>
          <a:xfrm>
            <a:off x="-2050" y="-145090"/>
            <a:ext cx="12196081" cy="6855842"/>
          </a:xfrm>
          <a:prstGeom prst="rect">
            <a:avLst/>
          </a:prstGeom>
          <a:noFill/>
          <a:ln>
            <a:noFill/>
          </a:ln>
        </p:spPr>
      </p:pic>
      <p:pic>
        <p:nvPicPr>
          <p:cNvPr id="212" name="Google Shape;212;gadd317ae2b_0_117"/>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3" name="Google Shape;213;gadd317ae2b_0_117"/>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lang="en-US" sz="2200" b="1" i="0" u="none" strike="noStrike" cap="none" dirty="0">
              <a:solidFill>
                <a:srgbClr val="001E33"/>
              </a:solidFill>
              <a:latin typeface="Arial"/>
              <a:ea typeface="Arial"/>
              <a:cs typeface="Arial"/>
              <a:sym typeface="Arial"/>
            </a:endParaRPr>
          </a:p>
        </p:txBody>
      </p:sp>
      <p:sp>
        <p:nvSpPr>
          <p:cNvPr id="216" name="Google Shape;216;gadd317ae2b_0_117"/>
          <p:cNvSpPr txBox="1"/>
          <p:nvPr/>
        </p:nvSpPr>
        <p:spPr>
          <a:xfrm>
            <a:off x="803880" y="1083212"/>
            <a:ext cx="108019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2"/>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7" name="Google Shape;217;gadd317ae2b_0_117"/>
          <p:cNvSpPr txBox="1"/>
          <p:nvPr/>
        </p:nvSpPr>
        <p:spPr>
          <a:xfrm>
            <a:off x="454750" y="902750"/>
            <a:ext cx="10630500" cy="4617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Especifique los pasos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Para abrir un archivo en </a:t>
            </a:r>
            <a:r>
              <a:rPr lang="en-US"/>
              <a:t>csv</a:t>
            </a:r>
            <a:r>
              <a:rPr lang="en-US" sz="1400" b="0" i="0" u="none" strike="noStrike" cap="none">
                <a:solidFill>
                  <a:srgbClr val="000000"/>
                </a:solidFill>
                <a:latin typeface="Arial"/>
                <a:ea typeface="Arial"/>
                <a:cs typeface="Arial"/>
                <a:sym typeface="Arial"/>
              </a:rPr>
              <a:t> con datos de imágenes y convertirlo en matriz</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Intente con </a:t>
            </a:r>
            <a:r>
              <a:rPr lang="en-US"/>
              <a:t>al menos</a:t>
            </a:r>
            <a:r>
              <a:rPr lang="en-US" sz="1400" b="0" i="0" u="none" strike="noStrike" cap="none">
                <a:solidFill>
                  <a:srgbClr val="000000"/>
                </a:solidFill>
                <a:latin typeface="Arial"/>
                <a:ea typeface="Arial"/>
                <a:cs typeface="Arial"/>
                <a:sym typeface="Arial"/>
              </a:rPr>
              <a:t> un archivo de cada una de las carpetas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a:t>para explicar cómo se hace vamos a hacerlo explicando los 4 métodos que usamos </a:t>
            </a:r>
            <a:endParaRPr/>
          </a:p>
          <a:p>
            <a:pPr marL="0" marR="0" lvl="0" indent="0" algn="l" rtl="0">
              <a:lnSpc>
                <a:spcPct val="100000"/>
              </a:lnSpc>
              <a:spcBef>
                <a:spcPts val="0"/>
              </a:spcBef>
              <a:spcAft>
                <a:spcPts val="0"/>
              </a:spcAft>
              <a:buNone/>
            </a:pPr>
            <a:r>
              <a:rPr lang="en-US"/>
              <a:t>en el código que sirvieron para el ordenamiento y la final salida del archivo</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1.Leer el archivo.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a:t>Este método lo que hace es recibir el archivo csv y lo pasa a una variable que lo va a </a:t>
            </a:r>
            <a:endParaRPr/>
          </a:p>
          <a:p>
            <a:pPr marL="0" marR="0" lvl="0" indent="0" algn="l" rtl="0">
              <a:lnSpc>
                <a:spcPct val="100000"/>
              </a:lnSpc>
              <a:spcBef>
                <a:spcPts val="0"/>
              </a:spcBef>
              <a:spcAft>
                <a:spcPts val="0"/>
              </a:spcAft>
              <a:buNone/>
            </a:pPr>
            <a:r>
              <a:rPr lang="en-US"/>
              <a:t>guardar todo como un nuevo  string(texto), retornando “texto”.</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2.Conseguir el </a:t>
            </a:r>
            <a:r>
              <a:rPr lang="en-US"/>
              <a:t>número</a:t>
            </a:r>
            <a:r>
              <a:rPr lang="en-US" sz="1400" b="0" i="0" u="none" strike="noStrike" cap="none">
                <a:solidFill>
                  <a:srgbClr val="000000"/>
                </a:solidFill>
                <a:latin typeface="Arial"/>
                <a:ea typeface="Arial"/>
                <a:cs typeface="Arial"/>
                <a:sym typeface="Arial"/>
              </a:rPr>
              <a:t> de columnas y filas</a:t>
            </a:r>
            <a:r>
              <a:rPr lang="en-US"/>
              <a:t>.</a:t>
            </a:r>
            <a:endParaRPr/>
          </a:p>
          <a:p>
            <a:pPr marL="0" marR="0" lvl="0" indent="0" algn="l" rtl="0">
              <a:lnSpc>
                <a:spcPct val="100000"/>
              </a:lnSpc>
              <a:spcBef>
                <a:spcPts val="0"/>
              </a:spcBef>
              <a:spcAft>
                <a:spcPts val="0"/>
              </a:spcAft>
              <a:buNone/>
            </a:pPr>
            <a:r>
              <a:rPr lang="en-US"/>
              <a:t>Este método va a recorrer el texto y va a guardar el número de líneas lo que corresponde a las filas y ya teniendo todas las filas pasa por la primera y detecta el número de “,” que contiene la línea haci sacando el número de columnas de la misma, retornando “numFilas” y “numColumna”.</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3.Luego se pasan los datos a una matriz</a:t>
            </a:r>
            <a:endParaRPr/>
          </a:p>
          <a:p>
            <a:pPr marL="0" marR="0" lvl="0" indent="0" algn="l" rtl="0">
              <a:lnSpc>
                <a:spcPct val="100000"/>
              </a:lnSpc>
              <a:spcBef>
                <a:spcPts val="0"/>
              </a:spcBef>
              <a:spcAft>
                <a:spcPts val="0"/>
              </a:spcAft>
              <a:buNone/>
            </a:pPr>
            <a:r>
              <a:rPr lang="en-US"/>
              <a:t>Este método se encargará de crear una matriz con los datos que se consiguieron en el método 2, aparte de eso se crean dos for que se encargaran de llenar la matriz creada con los datos obtenidos de “texto” retornando “Matriz”.</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4.Se crea un archivo en el </a:t>
            </a:r>
            <a:r>
              <a:rPr lang="en-US"/>
              <a:t>excel.</a:t>
            </a:r>
            <a:endParaRPr/>
          </a:p>
          <a:p>
            <a:pPr marL="0" marR="0" lvl="0" indent="0" algn="l" rtl="0">
              <a:lnSpc>
                <a:spcPct val="100000"/>
              </a:lnSpc>
              <a:spcBef>
                <a:spcPts val="0"/>
              </a:spcBef>
              <a:spcAft>
                <a:spcPts val="0"/>
              </a:spcAft>
              <a:buNone/>
            </a:pPr>
            <a:r>
              <a:rPr lang="en-US"/>
              <a:t>En el método final se crea un excel donde se pondrá la “Matriz”.</a:t>
            </a:r>
            <a:endParaRPr/>
          </a:p>
          <a:p>
            <a:pPr marL="0" marR="0" lvl="0" indent="0" algn="l" rtl="0">
              <a:lnSpc>
                <a:spcPct val="100000"/>
              </a:lnSpc>
              <a:spcBef>
                <a:spcPts val="0"/>
              </a:spcBef>
              <a:spcAft>
                <a:spcPts val="0"/>
              </a:spcAft>
              <a:buNone/>
            </a:pPr>
            <a:r>
              <a:rPr lang="en-US"/>
              <a:t>Fin programa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Nota: el código ejecutable y el archivo de prueba se encuentran en el github del trabaj</a:t>
            </a:r>
            <a:r>
              <a:rPr lang="en-US"/>
              <a:t>o</a:t>
            </a:r>
            <a:endParaRPr/>
          </a:p>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ST0245-Eafit/proyecto/datasets/csv/paraEntrenarYProbarLaIA at master · mauriciotoro/ST0245-Eafit (github.com)</a:t>
            </a:r>
            <a:endParaRPr sz="1400" b="0" i="0" u="none" strike="noStrike" cap="none">
              <a:solidFill>
                <a:srgbClr val="000000"/>
              </a:solidFill>
              <a:latin typeface="Arial"/>
              <a:ea typeface="Arial"/>
              <a:cs typeface="Arial"/>
              <a:sym typeface="Arial"/>
            </a:endParaRPr>
          </a:p>
        </p:txBody>
      </p:sp>
      <p:pic>
        <p:nvPicPr>
          <p:cNvPr id="218" name="Google Shape;218;gadd317ae2b_0_117"/>
          <p:cNvPicPr preferRelativeResize="0"/>
          <p:nvPr/>
        </p:nvPicPr>
        <p:blipFill>
          <a:blip r:embed="rId6">
            <a:alphaModFix/>
          </a:blip>
          <a:stretch>
            <a:fillRect/>
          </a:stretch>
        </p:blipFill>
        <p:spPr>
          <a:xfrm>
            <a:off x="7692596" y="979517"/>
            <a:ext cx="2695726" cy="1798225"/>
          </a:xfrm>
          <a:prstGeom prst="rect">
            <a:avLst/>
          </a:prstGeom>
          <a:noFill/>
          <a:ln>
            <a:noFill/>
          </a:ln>
        </p:spPr>
      </p:pic>
    </p:spTree>
    <p:extLst>
      <p:ext uri="{BB962C8B-B14F-4D97-AF65-F5344CB8AC3E}">
        <p14:creationId xmlns:p14="http://schemas.microsoft.com/office/powerpoint/2010/main" val="4209046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4080" y="2160"/>
            <a:ext cx="12196080" cy="6855840"/>
          </a:xfrm>
          <a:prstGeom prst="rect">
            <a:avLst/>
          </a:prstGeom>
          <a:noFill/>
          <a:ln>
            <a:noFill/>
          </a:ln>
        </p:spPr>
      </p:pic>
      <p:sp>
        <p:nvSpPr>
          <p:cNvPr id="200" name="Google Shape;200;p2"/>
          <p:cNvSpPr/>
          <p:nvPr/>
        </p:nvSpPr>
        <p:spPr>
          <a:xfrm>
            <a:off x="265328" y="376925"/>
            <a:ext cx="43758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Presentación del equipo</a:t>
            </a:r>
            <a:endParaRPr sz="2200" b="0" i="0" u="none" strike="noStrike" cap="none">
              <a:solidFill>
                <a:srgbClr val="000000"/>
              </a:solidFill>
              <a:latin typeface="Arial"/>
              <a:ea typeface="Arial"/>
              <a:cs typeface="Arial"/>
              <a:sym typeface="Arial"/>
            </a:endParaRPr>
          </a:p>
        </p:txBody>
      </p:sp>
      <p:sp>
        <p:nvSpPr>
          <p:cNvPr id="209" name="Google Shape;209;p2"/>
          <p:cNvSpPr/>
          <p:nvPr/>
        </p:nvSpPr>
        <p:spPr>
          <a:xfrm>
            <a:off x="3903240" y="4008422"/>
            <a:ext cx="2192760" cy="76798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Segundo </a:t>
            </a:r>
            <a:r>
              <a:rPr lang="es-CO" sz="2200" b="0" i="0" u="none" strike="noStrike" cap="none" dirty="0">
                <a:solidFill>
                  <a:srgbClr val="001E33"/>
                </a:solidFill>
                <a:latin typeface="Arial"/>
                <a:ea typeface="Arial"/>
                <a:cs typeface="Arial"/>
                <a:sym typeface="Arial"/>
              </a:rPr>
              <a:t>autor</a:t>
            </a:r>
            <a:endParaRPr lang="es-CO" sz="2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0" name="Google Shape;210;p2"/>
          <p:cNvSpPr/>
          <p:nvPr/>
        </p:nvSpPr>
        <p:spPr>
          <a:xfrm>
            <a:off x="730834" y="4077685"/>
            <a:ext cx="2192760" cy="42943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Primer </a:t>
            </a:r>
            <a:r>
              <a:rPr lang="es-CO" sz="2200" b="0" i="0" u="none" strike="noStrike" cap="none" dirty="0">
                <a:solidFill>
                  <a:srgbClr val="001E33"/>
                </a:solidFill>
                <a:latin typeface="Arial"/>
                <a:ea typeface="Arial"/>
                <a:cs typeface="Arial"/>
                <a:sym typeface="Arial"/>
              </a:rPr>
              <a:t>autor</a:t>
            </a:r>
            <a:endParaRPr lang="es-CO" sz="2200" b="0" i="0" u="none" strike="noStrike" cap="none" dirty="0">
              <a:solidFill>
                <a:srgbClr val="000000"/>
              </a:solidFill>
              <a:latin typeface="Arial"/>
              <a:ea typeface="Arial"/>
              <a:cs typeface="Arial"/>
              <a:sym typeface="Arial"/>
            </a:endParaRPr>
          </a:p>
        </p:txBody>
      </p:sp>
      <p:sp>
        <p:nvSpPr>
          <p:cNvPr id="211" name="Google Shape;211;p2"/>
          <p:cNvSpPr/>
          <p:nvPr/>
        </p:nvSpPr>
        <p:spPr>
          <a:xfrm>
            <a:off x="360934" y="4530553"/>
            <a:ext cx="293256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1" dirty="0">
                <a:solidFill>
                  <a:schemeClr val="accent2"/>
                </a:solidFill>
              </a:rPr>
              <a:t>Luis Felipe Urquijo Vargas</a:t>
            </a:r>
            <a:endParaRPr sz="1400" b="0" i="0" u="none" strike="noStrike" cap="none" dirty="0">
              <a:solidFill>
                <a:schemeClr val="accent2"/>
              </a:solidFill>
              <a:latin typeface="Arial"/>
              <a:ea typeface="Arial"/>
              <a:cs typeface="Arial"/>
              <a:sym typeface="Arial"/>
            </a:endParaRPr>
          </a:p>
        </p:txBody>
      </p:sp>
      <p:sp>
        <p:nvSpPr>
          <p:cNvPr id="213" name="Google Shape;213;p2"/>
          <p:cNvSpPr/>
          <p:nvPr/>
        </p:nvSpPr>
        <p:spPr>
          <a:xfrm>
            <a:off x="3533340" y="4530553"/>
            <a:ext cx="2932560" cy="30632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1" dirty="0">
                <a:solidFill>
                  <a:schemeClr val="accent2"/>
                </a:solidFill>
              </a:rPr>
              <a:t>Andres Prada Rodriguez</a:t>
            </a:r>
            <a:endParaRPr sz="1400" b="0" i="0" u="none" strike="noStrike" cap="none" dirty="0">
              <a:solidFill>
                <a:schemeClr val="accent2"/>
              </a:solidFill>
              <a:latin typeface="Arial"/>
              <a:ea typeface="Arial"/>
              <a:cs typeface="Arial"/>
              <a:sym typeface="Arial"/>
            </a:endParaRPr>
          </a:p>
        </p:txBody>
      </p:sp>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https://github.com/LuisFelipeU/Proyecto-Final-ED</a:t>
            </a:r>
            <a:endParaRPr sz="2200" b="1" i="0" u="none" strike="noStrike" cap="none" dirty="0">
              <a:solidFill>
                <a:srgbClr val="001E33"/>
              </a:solidFill>
              <a:latin typeface="Arial"/>
              <a:ea typeface="Arial"/>
              <a:cs typeface="Arial"/>
              <a:sym typeface="Arial"/>
            </a:endParaRPr>
          </a:p>
        </p:txBody>
      </p:sp>
      <p:pic>
        <p:nvPicPr>
          <p:cNvPr id="3" name="Imagen 2" descr="Un hombre con la boca abierta&#10;&#10;Descripción generada automáticamente">
            <a:extLst>
              <a:ext uri="{FF2B5EF4-FFF2-40B4-BE49-F238E27FC236}">
                <a16:creationId xmlns:a16="http://schemas.microsoft.com/office/drawing/2014/main" id="{019C0131-14BB-4AEC-934B-D5B8C8A6FEA6}"/>
              </a:ext>
            </a:extLst>
          </p:cNvPr>
          <p:cNvPicPr>
            <a:picLocks noChangeAspect="1"/>
          </p:cNvPicPr>
          <p:nvPr/>
        </p:nvPicPr>
        <p:blipFill>
          <a:blip r:embed="rId5"/>
          <a:stretch>
            <a:fillRect/>
          </a:stretch>
        </p:blipFill>
        <p:spPr>
          <a:xfrm>
            <a:off x="493380" y="1930320"/>
            <a:ext cx="2679110" cy="1950188"/>
          </a:xfrm>
          <a:prstGeom prst="rect">
            <a:avLst/>
          </a:prstGeom>
        </p:spPr>
      </p:pic>
      <p:pic>
        <p:nvPicPr>
          <p:cNvPr id="5" name="Imagen 4" descr="Una persona con gafas de sol&#10;&#10;Descripción generada automáticamente con confianza media">
            <a:extLst>
              <a:ext uri="{FF2B5EF4-FFF2-40B4-BE49-F238E27FC236}">
                <a16:creationId xmlns:a16="http://schemas.microsoft.com/office/drawing/2014/main" id="{D5C70D26-3F94-485B-960A-968EAA7CD641}"/>
              </a:ext>
            </a:extLst>
          </p:cNvPr>
          <p:cNvPicPr>
            <a:picLocks noChangeAspect="1"/>
          </p:cNvPicPr>
          <p:nvPr/>
        </p:nvPicPr>
        <p:blipFill>
          <a:blip r:embed="rId6"/>
          <a:stretch>
            <a:fillRect/>
          </a:stretch>
        </p:blipFill>
        <p:spPr>
          <a:xfrm>
            <a:off x="4059849" y="1933908"/>
            <a:ext cx="1733550" cy="19501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0" y="-42562"/>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1434195" y="1288327"/>
            <a:ext cx="6981836" cy="523220"/>
          </a:xfrm>
          <a:prstGeom prst="rect">
            <a:avLst/>
          </a:prstGeom>
          <a:noFill/>
        </p:spPr>
        <p:txBody>
          <a:bodyPr wrap="square" rtlCol="0">
            <a:spAutoFit/>
          </a:bodyPr>
          <a:lstStyle/>
          <a:p>
            <a:r>
              <a:rPr lang="es-ES" sz="2800" b="1" i="0" dirty="0">
                <a:solidFill>
                  <a:srgbClr val="202122"/>
                </a:solidFill>
                <a:effectLst/>
                <a:latin typeface="Arial" panose="020B0604020202020204" pitchFamily="34" charset="0"/>
              </a:rPr>
              <a:t> Objetivo del trabajo</a:t>
            </a:r>
            <a:endParaRPr lang="es-CO" sz="2800" b="1" dirty="0"/>
          </a:p>
        </p:txBody>
      </p:sp>
      <p:pic>
        <p:nvPicPr>
          <p:cNvPr id="8" name="Imagen 7">
            <a:extLst>
              <a:ext uri="{FF2B5EF4-FFF2-40B4-BE49-F238E27FC236}">
                <a16:creationId xmlns:a16="http://schemas.microsoft.com/office/drawing/2014/main" id="{6302AEE5-E44D-479B-9421-9D7C551C75AD}"/>
              </a:ext>
            </a:extLst>
          </p:cNvPr>
          <p:cNvPicPr>
            <a:picLocks noChangeAspect="1"/>
          </p:cNvPicPr>
          <p:nvPr/>
        </p:nvPicPr>
        <p:blipFill>
          <a:blip r:embed="rId5"/>
          <a:stretch>
            <a:fillRect/>
          </a:stretch>
        </p:blipFill>
        <p:spPr>
          <a:xfrm>
            <a:off x="1341466" y="1979720"/>
            <a:ext cx="8494991" cy="3442112"/>
          </a:xfrm>
          <a:prstGeom prst="rect">
            <a:avLst/>
          </a:prstGeom>
        </p:spPr>
      </p:pic>
    </p:spTree>
    <p:extLst>
      <p:ext uri="{BB962C8B-B14F-4D97-AF65-F5344CB8AC3E}">
        <p14:creationId xmlns:p14="http://schemas.microsoft.com/office/powerpoint/2010/main" val="1183219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4080" y="2160"/>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lang="en-US"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803880" y="1083212"/>
            <a:ext cx="10801966" cy="307777"/>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Definición de  La compresión de imagen </a:t>
            </a:r>
            <a:r>
              <a:rPr lang="es-ES" b="0" i="0" u="none" strike="noStrike" dirty="0">
                <a:solidFill>
                  <a:srgbClr val="0645AD"/>
                </a:solidFill>
                <a:effectLst/>
                <a:latin typeface="Arial" panose="020B0604020202020204" pitchFamily="34" charset="0"/>
                <a:hlinkClick r:id="rId5" tooltip="Algoritmo de compresión con pérdida"/>
              </a:rPr>
              <a:t>con pérdida (</a:t>
            </a:r>
            <a:r>
              <a:rPr lang="es-ES" b="0" i="0" u="none" strike="noStrike" dirty="0" err="1">
                <a:solidFill>
                  <a:srgbClr val="0645AD"/>
                </a:solidFill>
                <a:effectLst/>
                <a:latin typeface="Arial" panose="020B0604020202020204" pitchFamily="34" charset="0"/>
                <a:hlinkClick r:id="rId5" tooltip="Algoritmo de compresión con pérdida"/>
              </a:rPr>
              <a:t>Lossy</a:t>
            </a:r>
            <a:r>
              <a:rPr lang="es-ES" b="0" i="0" u="none" strike="noStrike" dirty="0">
                <a:solidFill>
                  <a:srgbClr val="0645AD"/>
                </a:solidFill>
                <a:effectLst/>
                <a:latin typeface="Arial" panose="020B0604020202020204" pitchFamily="34" charset="0"/>
                <a:hlinkClick r:id="rId5" tooltip="Algoritmo de compresión con pérdida"/>
              </a:rPr>
              <a:t>)</a:t>
            </a:r>
            <a:r>
              <a:rPr lang="es-ES" b="0" i="0" dirty="0">
                <a:solidFill>
                  <a:srgbClr val="202122"/>
                </a:solidFill>
                <a:effectLst/>
                <a:latin typeface="Arial" panose="020B0604020202020204" pitchFamily="34" charset="0"/>
              </a:rPr>
              <a:t> o </a:t>
            </a:r>
            <a:r>
              <a:rPr lang="es-ES" b="0" i="0" u="sng" dirty="0">
                <a:solidFill>
                  <a:srgbClr val="0645AD"/>
                </a:solidFill>
                <a:effectLst/>
                <a:latin typeface="Arial" panose="020B0604020202020204" pitchFamily="34" charset="0"/>
                <a:hlinkClick r:id="rId6"/>
              </a:rPr>
              <a:t>sin pérdida (</a:t>
            </a:r>
            <a:r>
              <a:rPr lang="es-ES" b="0" i="0" u="sng" dirty="0" err="1">
                <a:solidFill>
                  <a:srgbClr val="0645AD"/>
                </a:solidFill>
                <a:effectLst/>
                <a:latin typeface="Arial" panose="020B0604020202020204" pitchFamily="34" charset="0"/>
                <a:hlinkClick r:id="rId6"/>
              </a:rPr>
              <a:t>LossLess</a:t>
            </a:r>
            <a:r>
              <a:rPr lang="es-ES" b="0" i="0" u="sng" dirty="0">
                <a:solidFill>
                  <a:srgbClr val="0645AD"/>
                </a:solidFill>
                <a:effectLst/>
                <a:latin typeface="Arial" panose="020B0604020202020204" pitchFamily="34" charset="0"/>
                <a:hlinkClick r:id="rId6"/>
              </a:rPr>
              <a:t>)</a:t>
            </a:r>
            <a:r>
              <a:rPr lang="es-ES" b="0" i="0" dirty="0">
                <a:solidFill>
                  <a:srgbClr val="202122"/>
                </a:solidFill>
                <a:effectLst/>
                <a:latin typeface="Arial" panose="020B0604020202020204" pitchFamily="34" charset="0"/>
              </a:rPr>
              <a:t>.</a:t>
            </a:r>
            <a:endParaRPr lang="es-CO" dirty="0"/>
          </a:p>
        </p:txBody>
      </p:sp>
      <p:sp>
        <p:nvSpPr>
          <p:cNvPr id="3" name="CuadroTexto 2">
            <a:extLst>
              <a:ext uri="{FF2B5EF4-FFF2-40B4-BE49-F238E27FC236}">
                <a16:creationId xmlns:a16="http://schemas.microsoft.com/office/drawing/2014/main" id="{46C7A048-93D4-42B5-A49D-694B9A82D889}"/>
              </a:ext>
            </a:extLst>
          </p:cNvPr>
          <p:cNvSpPr txBox="1"/>
          <p:nvPr/>
        </p:nvSpPr>
        <p:spPr>
          <a:xfrm>
            <a:off x="182880" y="1997839"/>
            <a:ext cx="3223001" cy="2862322"/>
          </a:xfrm>
          <a:prstGeom prst="rect">
            <a:avLst/>
          </a:prstGeom>
          <a:noFill/>
        </p:spPr>
        <p:txBody>
          <a:bodyPr wrap="square" rtlCol="0">
            <a:spAutoFit/>
          </a:bodyPr>
          <a:lstStyle/>
          <a:p>
            <a:pPr algn="just"/>
            <a:r>
              <a:rPr lang="es-CO" sz="1200" dirty="0"/>
              <a:t>La compresión con Perdida son técnicas que reducen el tamaño de un archivo al eliminar información poco importante.</a:t>
            </a:r>
          </a:p>
          <a:p>
            <a:pPr algn="just"/>
            <a:endParaRPr lang="es-CO" sz="1200" dirty="0"/>
          </a:p>
          <a:p>
            <a:pPr algn="just"/>
            <a:r>
              <a:rPr lang="es-CO" sz="1200" dirty="0"/>
              <a:t>Gracias al poder de la tecnología, los detalles mas mínimos en una imagen se pueden capturar, es ahí donde entran los algoritmos de compresión de imágenes. Los humanos no logramos percibir tanto esos detalles, lo cual genera un consumo de espacio innecesario que los algoritmos de compresión con perdida trabajan. En resumen, eliminar los detalles poco perceptibles, ahorrar espacio y tener el mismo producto a simple vista.</a:t>
            </a:r>
          </a:p>
        </p:txBody>
      </p:sp>
      <p:sp>
        <p:nvSpPr>
          <p:cNvPr id="7" name="CuadroTexto 6">
            <a:extLst>
              <a:ext uri="{FF2B5EF4-FFF2-40B4-BE49-F238E27FC236}">
                <a16:creationId xmlns:a16="http://schemas.microsoft.com/office/drawing/2014/main" id="{DA99B5A3-EF5B-459E-A57B-373432EC048A}"/>
              </a:ext>
            </a:extLst>
          </p:cNvPr>
          <p:cNvSpPr txBox="1"/>
          <p:nvPr/>
        </p:nvSpPr>
        <p:spPr>
          <a:xfrm>
            <a:off x="8601117" y="1975714"/>
            <a:ext cx="3495807" cy="3046988"/>
          </a:xfrm>
          <a:prstGeom prst="rect">
            <a:avLst/>
          </a:prstGeom>
          <a:noFill/>
        </p:spPr>
        <p:txBody>
          <a:bodyPr wrap="square" rtlCol="0">
            <a:spAutoFit/>
          </a:bodyPr>
          <a:lstStyle/>
          <a:p>
            <a:pPr algn="just"/>
            <a:r>
              <a:rPr lang="es-CO" sz="1200" dirty="0"/>
              <a:t>La comprensión sin perdida es una técnica que devuelve la imagen descomprimida exactamente igual a la original.</a:t>
            </a:r>
          </a:p>
          <a:p>
            <a:pPr algn="just"/>
            <a:endParaRPr lang="es-CO" sz="1200" dirty="0"/>
          </a:p>
          <a:p>
            <a:pPr algn="just"/>
            <a:r>
              <a:rPr lang="es-CO" sz="1200" dirty="0"/>
              <a:t>Lo mas común es eliminar los metadatos innecesarios (datos generados automáticamente, producidos por el dispositivo que captura la imagen). Sin embargo, el mayor inconveniente es que no se vera una reducción significativa del tamaño en el archivo.</a:t>
            </a:r>
          </a:p>
          <a:p>
            <a:pPr algn="just"/>
            <a:endParaRPr lang="es-CO" sz="1200" dirty="0"/>
          </a:p>
          <a:p>
            <a:pPr algn="just"/>
            <a:r>
              <a:rPr lang="es-CO" sz="1200" b="0" i="0" dirty="0">
                <a:solidFill>
                  <a:schemeClr val="tx1"/>
                </a:solidFill>
                <a:effectLst/>
                <a:latin typeface="+mj-lt"/>
              </a:rPr>
              <a:t>Si hacemos una pequeña comparación de las tasas de compresión con pérdida, podemos ver que al usar la compresión sin pérdida usted no pierde nada de calidad. Sin embargo, el peso de la imagen sólo se redujo en un 10.84%.</a:t>
            </a:r>
            <a:endParaRPr lang="es-CO" sz="1200" dirty="0">
              <a:solidFill>
                <a:schemeClr val="tx1"/>
              </a:solidFill>
              <a:latin typeface="+mj-lt"/>
            </a:endParaRPr>
          </a:p>
        </p:txBody>
      </p:sp>
      <p:pic>
        <p:nvPicPr>
          <p:cNvPr id="4" name="Imagen 3">
            <a:extLst>
              <a:ext uri="{FF2B5EF4-FFF2-40B4-BE49-F238E27FC236}">
                <a16:creationId xmlns:a16="http://schemas.microsoft.com/office/drawing/2014/main" id="{6206FA23-8BAF-4FC9-9BF8-D2C4728C303B}"/>
              </a:ext>
            </a:extLst>
          </p:cNvPr>
          <p:cNvPicPr>
            <a:picLocks noChangeAspect="1"/>
          </p:cNvPicPr>
          <p:nvPr/>
        </p:nvPicPr>
        <p:blipFill>
          <a:blip r:embed="rId7"/>
          <a:stretch>
            <a:fillRect/>
          </a:stretch>
        </p:blipFill>
        <p:spPr>
          <a:xfrm>
            <a:off x="3689514" y="2155753"/>
            <a:ext cx="1628201" cy="1221151"/>
          </a:xfrm>
          <a:prstGeom prst="rect">
            <a:avLst/>
          </a:prstGeom>
        </p:spPr>
      </p:pic>
      <p:pic>
        <p:nvPicPr>
          <p:cNvPr id="5" name="Imagen 4">
            <a:extLst>
              <a:ext uri="{FF2B5EF4-FFF2-40B4-BE49-F238E27FC236}">
                <a16:creationId xmlns:a16="http://schemas.microsoft.com/office/drawing/2014/main" id="{947678D2-97A8-4F74-A4A0-804572205706}"/>
              </a:ext>
            </a:extLst>
          </p:cNvPr>
          <p:cNvPicPr>
            <a:picLocks noChangeAspect="1"/>
          </p:cNvPicPr>
          <p:nvPr/>
        </p:nvPicPr>
        <p:blipFill>
          <a:blip r:embed="rId8"/>
          <a:stretch>
            <a:fillRect/>
          </a:stretch>
        </p:blipFill>
        <p:spPr>
          <a:xfrm>
            <a:off x="3689513" y="3988710"/>
            <a:ext cx="1628201" cy="1221151"/>
          </a:xfrm>
          <a:prstGeom prst="rect">
            <a:avLst/>
          </a:prstGeom>
        </p:spPr>
      </p:pic>
      <p:cxnSp>
        <p:nvCxnSpPr>
          <p:cNvPr id="8" name="Conector recto 7">
            <a:extLst>
              <a:ext uri="{FF2B5EF4-FFF2-40B4-BE49-F238E27FC236}">
                <a16:creationId xmlns:a16="http://schemas.microsoft.com/office/drawing/2014/main" id="{D317E143-B8C6-4E84-BAF7-726CAAB9E7E1}"/>
              </a:ext>
            </a:extLst>
          </p:cNvPr>
          <p:cNvCxnSpPr/>
          <p:nvPr/>
        </p:nvCxnSpPr>
        <p:spPr>
          <a:xfrm flipH="1">
            <a:off x="5679174" y="1768424"/>
            <a:ext cx="67112" cy="4071186"/>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FEB1F9A0-EC14-40CA-A72F-75091C33F52A}"/>
              </a:ext>
            </a:extLst>
          </p:cNvPr>
          <p:cNvSpPr txBox="1"/>
          <p:nvPr/>
        </p:nvSpPr>
        <p:spPr>
          <a:xfrm>
            <a:off x="3592841" y="1909532"/>
            <a:ext cx="2642532" cy="246221"/>
          </a:xfrm>
          <a:prstGeom prst="rect">
            <a:avLst/>
          </a:prstGeom>
          <a:noFill/>
        </p:spPr>
        <p:txBody>
          <a:bodyPr wrap="square" rtlCol="0">
            <a:spAutoFit/>
          </a:bodyPr>
          <a:lstStyle/>
          <a:p>
            <a:r>
              <a:rPr lang="es-CO" sz="1000" dirty="0"/>
              <a:t>Foto de un gato con sombreo</a:t>
            </a:r>
          </a:p>
        </p:txBody>
      </p:sp>
      <p:sp>
        <p:nvSpPr>
          <p:cNvPr id="13" name="CuadroTexto 12">
            <a:extLst>
              <a:ext uri="{FF2B5EF4-FFF2-40B4-BE49-F238E27FC236}">
                <a16:creationId xmlns:a16="http://schemas.microsoft.com/office/drawing/2014/main" id="{DBAB2AEC-F146-4028-9B51-FB552EF5BC72}"/>
              </a:ext>
            </a:extLst>
          </p:cNvPr>
          <p:cNvSpPr txBox="1"/>
          <p:nvPr/>
        </p:nvSpPr>
        <p:spPr>
          <a:xfrm>
            <a:off x="3656559" y="3434712"/>
            <a:ext cx="1888111" cy="553998"/>
          </a:xfrm>
          <a:prstGeom prst="rect">
            <a:avLst/>
          </a:prstGeom>
          <a:noFill/>
        </p:spPr>
        <p:txBody>
          <a:bodyPr wrap="square" rtlCol="0">
            <a:spAutoFit/>
          </a:bodyPr>
          <a:lstStyle/>
          <a:p>
            <a:r>
              <a:rPr lang="es-CO" sz="1000" dirty="0"/>
              <a:t>Misma foto, pero comprimida a la mitad de su tamaño original.</a:t>
            </a:r>
          </a:p>
        </p:txBody>
      </p:sp>
      <p:sp>
        <p:nvSpPr>
          <p:cNvPr id="14" name="CuadroTexto 13">
            <a:extLst>
              <a:ext uri="{FF2B5EF4-FFF2-40B4-BE49-F238E27FC236}">
                <a16:creationId xmlns:a16="http://schemas.microsoft.com/office/drawing/2014/main" id="{FCB2DA09-9953-4246-B8B0-636A24822FF0}"/>
              </a:ext>
            </a:extLst>
          </p:cNvPr>
          <p:cNvSpPr txBox="1"/>
          <p:nvPr/>
        </p:nvSpPr>
        <p:spPr>
          <a:xfrm>
            <a:off x="2384549" y="5305082"/>
            <a:ext cx="3311576" cy="400110"/>
          </a:xfrm>
          <a:prstGeom prst="rect">
            <a:avLst/>
          </a:prstGeom>
          <a:noFill/>
        </p:spPr>
        <p:txBody>
          <a:bodyPr wrap="square" rtlCol="0">
            <a:spAutoFit/>
          </a:bodyPr>
          <a:lstStyle/>
          <a:p>
            <a:r>
              <a:rPr lang="es-CO" sz="1000" dirty="0"/>
              <a:t>El cambio es poco perceptible en el ojo humano, ahorro la mitad de su ocupación en espacio de memoria. </a:t>
            </a:r>
          </a:p>
        </p:txBody>
      </p:sp>
      <p:sp>
        <p:nvSpPr>
          <p:cNvPr id="15" name="CuadroTexto 14">
            <a:extLst>
              <a:ext uri="{FF2B5EF4-FFF2-40B4-BE49-F238E27FC236}">
                <a16:creationId xmlns:a16="http://schemas.microsoft.com/office/drawing/2014/main" id="{D553CC5C-EEC1-467D-89BE-18D9CA8700D6}"/>
              </a:ext>
            </a:extLst>
          </p:cNvPr>
          <p:cNvSpPr txBox="1"/>
          <p:nvPr/>
        </p:nvSpPr>
        <p:spPr>
          <a:xfrm>
            <a:off x="990840" y="6548917"/>
            <a:ext cx="10510466" cy="461665"/>
          </a:xfrm>
          <a:prstGeom prst="rect">
            <a:avLst/>
          </a:prstGeom>
          <a:noFill/>
        </p:spPr>
        <p:txBody>
          <a:bodyPr wrap="square" rtlCol="0">
            <a:spAutoFit/>
          </a:bodyPr>
          <a:lstStyle/>
          <a:p>
            <a:r>
              <a:rPr lang="es-CO" sz="800" dirty="0"/>
              <a:t>Referencias: </a:t>
            </a:r>
            <a:r>
              <a:rPr lang="es-CO" sz="800" dirty="0">
                <a:hlinkClick r:id="rId9"/>
              </a:rPr>
              <a:t>https://es.khanacademy.org/computing/ap-computer-science-principles/x2d2f703b37b450a3:digital-information/x2d2f703b37b450a3:data-compression/a/lossy-compression</a:t>
            </a:r>
            <a:endParaRPr lang="es-CO" sz="800" dirty="0"/>
          </a:p>
          <a:p>
            <a:r>
              <a:rPr lang="es-CO" sz="800" dirty="0">
                <a:hlinkClick r:id="rId10"/>
              </a:rPr>
              <a:t>https://kinsta.com/es/blog/compresion-con-perdida/#lossless-compression</a:t>
            </a:r>
            <a:endParaRPr lang="es-CO" sz="800" dirty="0"/>
          </a:p>
          <a:p>
            <a:endParaRPr lang="es-CO" sz="800" dirty="0"/>
          </a:p>
        </p:txBody>
      </p:sp>
      <p:pic>
        <p:nvPicPr>
          <p:cNvPr id="12" name="Imagen 11">
            <a:extLst>
              <a:ext uri="{FF2B5EF4-FFF2-40B4-BE49-F238E27FC236}">
                <a16:creationId xmlns:a16="http://schemas.microsoft.com/office/drawing/2014/main" id="{E5504A97-1C65-49D6-8D9B-FC93D3DE39FD}"/>
              </a:ext>
            </a:extLst>
          </p:cNvPr>
          <p:cNvPicPr>
            <a:picLocks noChangeAspect="1"/>
          </p:cNvPicPr>
          <p:nvPr/>
        </p:nvPicPr>
        <p:blipFill>
          <a:blip r:embed="rId11"/>
          <a:stretch>
            <a:fillRect/>
          </a:stretch>
        </p:blipFill>
        <p:spPr>
          <a:xfrm>
            <a:off x="6010807" y="3937113"/>
            <a:ext cx="2228850" cy="1628775"/>
          </a:xfrm>
          <a:prstGeom prst="rect">
            <a:avLst/>
          </a:prstGeom>
        </p:spPr>
      </p:pic>
      <p:pic>
        <p:nvPicPr>
          <p:cNvPr id="18" name="Imagen 17">
            <a:extLst>
              <a:ext uri="{FF2B5EF4-FFF2-40B4-BE49-F238E27FC236}">
                <a16:creationId xmlns:a16="http://schemas.microsoft.com/office/drawing/2014/main" id="{BEF8A1D3-CB63-4A0D-9B6E-96DC8A3DC74C}"/>
              </a:ext>
            </a:extLst>
          </p:cNvPr>
          <p:cNvPicPr>
            <a:picLocks noChangeAspect="1"/>
          </p:cNvPicPr>
          <p:nvPr/>
        </p:nvPicPr>
        <p:blipFill>
          <a:blip r:embed="rId12"/>
          <a:stretch>
            <a:fillRect/>
          </a:stretch>
        </p:blipFill>
        <p:spPr>
          <a:xfrm>
            <a:off x="6008418" y="1975714"/>
            <a:ext cx="2228850" cy="1687677"/>
          </a:xfrm>
          <a:prstGeom prst="rect">
            <a:avLst/>
          </a:prstGeom>
        </p:spPr>
      </p:pic>
      <p:sp>
        <p:nvSpPr>
          <p:cNvPr id="23" name="CuadroTexto 22">
            <a:extLst>
              <a:ext uri="{FF2B5EF4-FFF2-40B4-BE49-F238E27FC236}">
                <a16:creationId xmlns:a16="http://schemas.microsoft.com/office/drawing/2014/main" id="{431EBA56-18DC-48D1-BBC3-466A4F0EDEF0}"/>
              </a:ext>
            </a:extLst>
          </p:cNvPr>
          <p:cNvSpPr txBox="1"/>
          <p:nvPr/>
        </p:nvSpPr>
        <p:spPr>
          <a:xfrm>
            <a:off x="5838738" y="5593389"/>
            <a:ext cx="6153324" cy="246221"/>
          </a:xfrm>
          <a:prstGeom prst="rect">
            <a:avLst/>
          </a:prstGeom>
          <a:noFill/>
        </p:spPr>
        <p:txBody>
          <a:bodyPr wrap="square">
            <a:spAutoFit/>
          </a:bodyPr>
          <a:lstStyle/>
          <a:p>
            <a:pPr algn="l" fontAlgn="base">
              <a:buFont typeface="Arial" panose="020B0604020202020204" pitchFamily="34" charset="0"/>
              <a:buChar char="•"/>
            </a:pPr>
            <a:r>
              <a:rPr lang="es-CO" sz="1000" b="1" i="0" dirty="0">
                <a:solidFill>
                  <a:schemeClr val="tx1"/>
                </a:solidFill>
                <a:effectLst/>
                <a:latin typeface="+mn-lt"/>
              </a:rPr>
              <a:t>lossless-compressed.JPG: 203 KB (2,000 </a:t>
            </a:r>
            <a:r>
              <a:rPr lang="es-CO" sz="1000" b="1" i="0" dirty="0" err="1">
                <a:solidFill>
                  <a:schemeClr val="tx1"/>
                </a:solidFill>
                <a:effectLst/>
                <a:latin typeface="+mn-lt"/>
              </a:rPr>
              <a:t>px</a:t>
            </a:r>
            <a:r>
              <a:rPr lang="es-CO" sz="1000" b="1" i="0" dirty="0">
                <a:solidFill>
                  <a:schemeClr val="tx1"/>
                </a:solidFill>
                <a:effectLst/>
                <a:latin typeface="+mn-lt"/>
              </a:rPr>
              <a:t> por 1463 </a:t>
            </a:r>
            <a:r>
              <a:rPr lang="es-CO" sz="1000" b="1" i="0" dirty="0" err="1">
                <a:solidFill>
                  <a:schemeClr val="tx1"/>
                </a:solidFill>
                <a:effectLst/>
                <a:latin typeface="+mn-lt"/>
              </a:rPr>
              <a:t>px</a:t>
            </a:r>
            <a:r>
              <a:rPr lang="es-CO" sz="1000" b="1" i="0" dirty="0">
                <a:solidFill>
                  <a:schemeClr val="tx1"/>
                </a:solidFill>
                <a:effectLst/>
                <a:latin typeface="+mn-lt"/>
              </a:rPr>
              <a:t>)</a:t>
            </a:r>
          </a:p>
        </p:txBody>
      </p:sp>
      <p:sp>
        <p:nvSpPr>
          <p:cNvPr id="25" name="CuadroTexto 24">
            <a:extLst>
              <a:ext uri="{FF2B5EF4-FFF2-40B4-BE49-F238E27FC236}">
                <a16:creationId xmlns:a16="http://schemas.microsoft.com/office/drawing/2014/main" id="{2CF3B746-E6A1-49B7-8EC3-937592C06B17}"/>
              </a:ext>
            </a:extLst>
          </p:cNvPr>
          <p:cNvSpPr txBox="1"/>
          <p:nvPr/>
        </p:nvSpPr>
        <p:spPr>
          <a:xfrm>
            <a:off x="5906130" y="3683249"/>
            <a:ext cx="6153324" cy="246221"/>
          </a:xfrm>
          <a:prstGeom prst="rect">
            <a:avLst/>
          </a:prstGeom>
          <a:noFill/>
        </p:spPr>
        <p:txBody>
          <a:bodyPr wrap="square">
            <a:spAutoFit/>
          </a:bodyPr>
          <a:lstStyle/>
          <a:p>
            <a:pPr algn="l" fontAlgn="base">
              <a:buFont typeface="Arial" panose="020B0604020202020204" pitchFamily="34" charset="0"/>
              <a:buChar char="•"/>
            </a:pPr>
            <a:r>
              <a:rPr lang="es-CO" sz="1000" b="1" i="0" dirty="0">
                <a:solidFill>
                  <a:schemeClr val="tx1"/>
                </a:solidFill>
                <a:effectLst/>
                <a:latin typeface="+mn-lt"/>
              </a:rPr>
              <a:t>original.JPG: 227 KB (2,000 </a:t>
            </a:r>
            <a:r>
              <a:rPr lang="es-CO" sz="1000" b="1" i="0" dirty="0" err="1">
                <a:solidFill>
                  <a:schemeClr val="tx1"/>
                </a:solidFill>
                <a:effectLst/>
                <a:latin typeface="+mn-lt"/>
              </a:rPr>
              <a:t>px</a:t>
            </a:r>
            <a:r>
              <a:rPr lang="es-CO" sz="1000" b="1" i="0" dirty="0">
                <a:solidFill>
                  <a:schemeClr val="tx1"/>
                </a:solidFill>
                <a:effectLst/>
                <a:latin typeface="+mn-lt"/>
              </a:rPr>
              <a:t> por 1463 </a:t>
            </a:r>
            <a:r>
              <a:rPr lang="es-CO" sz="1000" b="1" i="0" dirty="0" err="1">
                <a:solidFill>
                  <a:schemeClr val="tx1"/>
                </a:solidFill>
                <a:effectLst/>
                <a:latin typeface="+mn-lt"/>
              </a:rPr>
              <a:t>px</a:t>
            </a:r>
            <a:r>
              <a:rPr lang="es-CO" sz="1000" b="1" i="0" dirty="0">
                <a:solidFill>
                  <a:schemeClr val="tx1"/>
                </a:solidFill>
                <a:effectLst/>
                <a:latin typeface="+mn-lt"/>
              </a:rPr>
              <a:t>)</a:t>
            </a:r>
          </a:p>
        </p:txBody>
      </p:sp>
    </p:spTree>
    <p:extLst>
      <p:ext uri="{BB962C8B-B14F-4D97-AF65-F5344CB8AC3E}">
        <p14:creationId xmlns:p14="http://schemas.microsoft.com/office/powerpoint/2010/main" val="107566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4080" y="2160"/>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803880" y="1083212"/>
            <a:ext cx="10801966" cy="523220"/>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a:t>
            </a:r>
            <a:r>
              <a:rPr lang="es-ES" b="1" i="0" dirty="0">
                <a:solidFill>
                  <a:srgbClr val="000000"/>
                </a:solidFill>
                <a:effectLst/>
                <a:latin typeface="Arial" panose="020B0604020202020204" pitchFamily="34" charset="0"/>
              </a:rPr>
              <a:t>Los métodos para la compresión de imagen sin pérdida </a:t>
            </a:r>
          </a:p>
          <a:p>
            <a:endParaRPr lang="es-CO" dirty="0"/>
          </a:p>
        </p:txBody>
      </p:sp>
      <p:sp>
        <p:nvSpPr>
          <p:cNvPr id="7" name="CuadroTexto 6">
            <a:extLst>
              <a:ext uri="{FF2B5EF4-FFF2-40B4-BE49-F238E27FC236}">
                <a16:creationId xmlns:a16="http://schemas.microsoft.com/office/drawing/2014/main" id="{152BD7F2-880E-4B79-A930-B9F038DC4294}"/>
              </a:ext>
            </a:extLst>
          </p:cNvPr>
          <p:cNvSpPr txBox="1"/>
          <p:nvPr/>
        </p:nvSpPr>
        <p:spPr>
          <a:xfrm>
            <a:off x="182880" y="5162340"/>
            <a:ext cx="6157518" cy="646331"/>
          </a:xfrm>
          <a:prstGeom prst="rect">
            <a:avLst/>
          </a:prstGeom>
          <a:noFill/>
        </p:spPr>
        <p:txBody>
          <a:bodyPr wrap="square">
            <a:spAutoFit/>
          </a:bodyPr>
          <a:lstStyle/>
          <a:p>
            <a:pPr algn="l" fontAlgn="base">
              <a:buFont typeface="Arial" panose="020B0604020202020204" pitchFamily="34" charset="0"/>
              <a:buChar char="•"/>
            </a:pPr>
            <a:r>
              <a:rPr lang="es-CO" sz="900" b="0" i="0" dirty="0">
                <a:solidFill>
                  <a:schemeClr val="tx1"/>
                </a:solidFill>
                <a:effectLst/>
                <a:latin typeface="+mn-lt"/>
              </a:rPr>
              <a:t>RAW, BMP, GIF, y PNG son formatos de imagen sin pérdida.</a:t>
            </a:r>
          </a:p>
          <a:p>
            <a:pPr algn="l" fontAlgn="base">
              <a:buFont typeface="Arial" panose="020B0604020202020204" pitchFamily="34" charset="0"/>
              <a:buChar char="•"/>
            </a:pPr>
            <a:r>
              <a:rPr lang="es-CO" sz="900" b="0" i="0" dirty="0">
                <a:solidFill>
                  <a:schemeClr val="tx1"/>
                </a:solidFill>
                <a:effectLst/>
                <a:latin typeface="+mn-lt"/>
              </a:rPr>
              <a:t>Puede realizar compresiones sin pérdida en su equipo de escritorio usando herramientas como Photoshop, </a:t>
            </a:r>
            <a:r>
              <a:rPr lang="es-CO" sz="900" b="0" i="0" u="none" strike="noStrike" dirty="0" err="1">
                <a:solidFill>
                  <a:schemeClr val="tx1"/>
                </a:solidFill>
                <a:effectLst/>
                <a:latin typeface="+mn-lt"/>
                <a:hlinkClick r:id="rId5">
                  <a:extLst>
                    <a:ext uri="{A12FA001-AC4F-418D-AE19-62706E023703}">
                      <ahyp:hlinkClr xmlns:ahyp="http://schemas.microsoft.com/office/drawing/2018/hyperlinkcolor" val="tx"/>
                    </a:ext>
                  </a:extLst>
                </a:hlinkClick>
              </a:rPr>
              <a:t>FileOptimizer</a:t>
            </a:r>
            <a:r>
              <a:rPr lang="es-CO" sz="900" b="0" i="0" dirty="0">
                <a:solidFill>
                  <a:schemeClr val="tx1"/>
                </a:solidFill>
                <a:effectLst/>
                <a:latin typeface="+mn-lt"/>
              </a:rPr>
              <a:t>, o </a:t>
            </a:r>
            <a:r>
              <a:rPr lang="es-CO" sz="900" b="0" i="0" u="none" strike="noStrike" dirty="0" err="1">
                <a:solidFill>
                  <a:schemeClr val="tx1"/>
                </a:solidFill>
                <a:effectLst/>
                <a:latin typeface="+mn-lt"/>
                <a:hlinkClick r:id="rId6">
                  <a:extLst>
                    <a:ext uri="{A12FA001-AC4F-418D-AE19-62706E023703}">
                      <ahyp:hlinkClr xmlns:ahyp="http://schemas.microsoft.com/office/drawing/2018/hyperlinkcolor" val="tx"/>
                    </a:ext>
                  </a:extLst>
                </a:hlinkClick>
              </a:rPr>
              <a:t>ImageOptim</a:t>
            </a:r>
            <a:r>
              <a:rPr lang="es-CO" sz="900" b="0" i="0" dirty="0">
                <a:solidFill>
                  <a:schemeClr val="tx1"/>
                </a:solidFill>
                <a:effectLst/>
                <a:latin typeface="+mn-lt"/>
              </a:rPr>
              <a:t>.</a:t>
            </a:r>
          </a:p>
          <a:p>
            <a:pPr algn="l" fontAlgn="base">
              <a:buFont typeface="Arial" panose="020B0604020202020204" pitchFamily="34" charset="0"/>
              <a:buChar char="•"/>
            </a:pPr>
            <a:r>
              <a:rPr lang="es-CO" sz="900" b="0" i="0" dirty="0">
                <a:solidFill>
                  <a:schemeClr val="tx1"/>
                </a:solidFill>
                <a:effectLst/>
                <a:latin typeface="+mn-lt"/>
              </a:rPr>
              <a:t>Algunos </a:t>
            </a:r>
            <a:r>
              <a:rPr lang="es-CO" sz="900" b="0" i="0" dirty="0" err="1">
                <a:solidFill>
                  <a:schemeClr val="tx1"/>
                </a:solidFill>
                <a:effectLst/>
                <a:latin typeface="+mn-lt"/>
              </a:rPr>
              <a:t>plugins</a:t>
            </a:r>
            <a:r>
              <a:rPr lang="es-CO" sz="900" b="0" i="0" dirty="0">
                <a:solidFill>
                  <a:schemeClr val="tx1"/>
                </a:solidFill>
                <a:effectLst/>
                <a:latin typeface="+mn-lt"/>
              </a:rPr>
              <a:t> aplicarán </a:t>
            </a:r>
            <a:r>
              <a:rPr lang="es-CO" sz="900" b="0" i="0" u="none" strike="noStrike" dirty="0">
                <a:solidFill>
                  <a:schemeClr val="tx1"/>
                </a:solidFill>
                <a:effectLst/>
                <a:latin typeface="+mn-lt"/>
              </a:rPr>
              <a:t>compresión</a:t>
            </a:r>
            <a:r>
              <a:rPr lang="es-CO" sz="900" b="0" i="0" u="none" strike="noStrike" dirty="0">
                <a:solidFill>
                  <a:schemeClr val="tx1"/>
                </a:solidFill>
                <a:effectLst/>
                <a:latin typeface="+mn-lt"/>
                <a:hlinkClick r:id="rId7">
                  <a:extLst>
                    <a:ext uri="{A12FA001-AC4F-418D-AE19-62706E023703}">
                      <ahyp:hlinkClr xmlns:ahyp="http://schemas.microsoft.com/office/drawing/2018/hyperlinkcolor" val="tx"/>
                    </a:ext>
                  </a:extLst>
                </a:hlinkClick>
              </a:rPr>
              <a:t> </a:t>
            </a:r>
            <a:r>
              <a:rPr lang="es-CO" sz="900" b="0" i="0" u="none" strike="noStrike" dirty="0" err="1">
                <a:solidFill>
                  <a:schemeClr val="tx1"/>
                </a:solidFill>
                <a:effectLst/>
                <a:latin typeface="+mn-lt"/>
                <a:hlinkClick r:id="rId7">
                  <a:extLst>
                    <a:ext uri="{A12FA001-AC4F-418D-AE19-62706E023703}">
                      <ahyp:hlinkClr xmlns:ahyp="http://schemas.microsoft.com/office/drawing/2018/hyperlinkcolor" val="tx"/>
                    </a:ext>
                  </a:extLst>
                </a:hlinkClick>
              </a:rPr>
              <a:t>Gzip</a:t>
            </a:r>
            <a:r>
              <a:rPr lang="es-CO" sz="900" b="0" i="0" dirty="0">
                <a:solidFill>
                  <a:schemeClr val="tx1"/>
                </a:solidFill>
                <a:effectLst/>
                <a:latin typeface="+mn-lt"/>
              </a:rPr>
              <a:t> a las imágenes (las minimizarán).</a:t>
            </a:r>
          </a:p>
        </p:txBody>
      </p:sp>
      <p:sp>
        <p:nvSpPr>
          <p:cNvPr id="4" name="CuadroTexto 3">
            <a:extLst>
              <a:ext uri="{FF2B5EF4-FFF2-40B4-BE49-F238E27FC236}">
                <a16:creationId xmlns:a16="http://schemas.microsoft.com/office/drawing/2014/main" id="{3640020D-8BC5-48B9-8655-88021E460764}"/>
              </a:ext>
            </a:extLst>
          </p:cNvPr>
          <p:cNvSpPr txBox="1"/>
          <p:nvPr/>
        </p:nvSpPr>
        <p:spPr>
          <a:xfrm>
            <a:off x="493380" y="1602087"/>
            <a:ext cx="4481292" cy="307777"/>
          </a:xfrm>
          <a:prstGeom prst="rect">
            <a:avLst/>
          </a:prstGeom>
          <a:noFill/>
        </p:spPr>
        <p:txBody>
          <a:bodyPr wrap="square" rtlCol="0">
            <a:spAutoFit/>
          </a:bodyPr>
          <a:lstStyle/>
          <a:p>
            <a:r>
              <a:rPr lang="es-CO" dirty="0"/>
              <a:t>Bitmap y algoritmo de comprensión RLE</a:t>
            </a:r>
          </a:p>
        </p:txBody>
      </p:sp>
      <p:pic>
        <p:nvPicPr>
          <p:cNvPr id="5" name="Imagen 4">
            <a:extLst>
              <a:ext uri="{FF2B5EF4-FFF2-40B4-BE49-F238E27FC236}">
                <a16:creationId xmlns:a16="http://schemas.microsoft.com/office/drawing/2014/main" id="{FA5E590A-DFD2-40F4-8C88-E3FBE0DBDEA1}"/>
              </a:ext>
            </a:extLst>
          </p:cNvPr>
          <p:cNvPicPr>
            <a:picLocks noChangeAspect="1"/>
          </p:cNvPicPr>
          <p:nvPr/>
        </p:nvPicPr>
        <p:blipFill>
          <a:blip r:embed="rId8"/>
          <a:stretch>
            <a:fillRect/>
          </a:stretch>
        </p:blipFill>
        <p:spPr>
          <a:xfrm>
            <a:off x="340980" y="2617933"/>
            <a:ext cx="152400" cy="152400"/>
          </a:xfrm>
          <a:prstGeom prst="rect">
            <a:avLst/>
          </a:prstGeom>
        </p:spPr>
      </p:pic>
      <p:pic>
        <p:nvPicPr>
          <p:cNvPr id="6" name="Imagen 5">
            <a:extLst>
              <a:ext uri="{FF2B5EF4-FFF2-40B4-BE49-F238E27FC236}">
                <a16:creationId xmlns:a16="http://schemas.microsoft.com/office/drawing/2014/main" id="{D75BB186-0B74-4F2C-A6A7-045124EE76C7}"/>
              </a:ext>
            </a:extLst>
          </p:cNvPr>
          <p:cNvPicPr>
            <a:picLocks noChangeAspect="1"/>
          </p:cNvPicPr>
          <p:nvPr/>
        </p:nvPicPr>
        <p:blipFill>
          <a:blip r:embed="rId9"/>
          <a:stretch>
            <a:fillRect/>
          </a:stretch>
        </p:blipFill>
        <p:spPr>
          <a:xfrm>
            <a:off x="1082179" y="2551962"/>
            <a:ext cx="2320655" cy="2280225"/>
          </a:xfrm>
          <a:prstGeom prst="rect">
            <a:avLst/>
          </a:prstGeom>
        </p:spPr>
      </p:pic>
      <p:sp>
        <p:nvSpPr>
          <p:cNvPr id="12" name="CuadroTexto 11">
            <a:extLst>
              <a:ext uri="{FF2B5EF4-FFF2-40B4-BE49-F238E27FC236}">
                <a16:creationId xmlns:a16="http://schemas.microsoft.com/office/drawing/2014/main" id="{5E29FCD2-9401-4A66-B0CE-F480757F67BE}"/>
              </a:ext>
            </a:extLst>
          </p:cNvPr>
          <p:cNvSpPr txBox="1"/>
          <p:nvPr/>
        </p:nvSpPr>
        <p:spPr>
          <a:xfrm>
            <a:off x="3744566" y="1997515"/>
            <a:ext cx="3393347" cy="1015663"/>
          </a:xfrm>
          <a:prstGeom prst="rect">
            <a:avLst/>
          </a:prstGeom>
          <a:noFill/>
        </p:spPr>
        <p:txBody>
          <a:bodyPr wrap="square">
            <a:spAutoFit/>
          </a:bodyPr>
          <a:lstStyle/>
          <a:p>
            <a:pPr algn="just"/>
            <a:r>
              <a:rPr lang="es-CO" sz="1200" b="0" i="0" dirty="0">
                <a:solidFill>
                  <a:srgbClr val="21242C"/>
                </a:solidFill>
                <a:effectLst/>
                <a:latin typeface="+mn-lt"/>
              </a:rPr>
              <a:t>El icono de corazón consta de solo dos colores, rojo y blanco, así que una computadora puede representarlo en binario con un mapeo de píxeles rojos a 1, y píxeles blancos a 0.</a:t>
            </a:r>
            <a:endParaRPr lang="es-CO" sz="1200" dirty="0">
              <a:latin typeface="+mn-lt"/>
            </a:endParaRPr>
          </a:p>
        </p:txBody>
      </p:sp>
      <p:sp>
        <p:nvSpPr>
          <p:cNvPr id="14" name="CuadroTexto 13">
            <a:extLst>
              <a:ext uri="{FF2B5EF4-FFF2-40B4-BE49-F238E27FC236}">
                <a16:creationId xmlns:a16="http://schemas.microsoft.com/office/drawing/2014/main" id="{8886D7DC-C340-43FC-A14B-B40E5B2B5832}"/>
              </a:ext>
            </a:extLst>
          </p:cNvPr>
          <p:cNvSpPr txBox="1"/>
          <p:nvPr/>
        </p:nvSpPr>
        <p:spPr>
          <a:xfrm>
            <a:off x="3815716" y="3013178"/>
            <a:ext cx="3582099" cy="1938992"/>
          </a:xfrm>
          <a:prstGeom prst="rect">
            <a:avLst/>
          </a:prstGeom>
          <a:noFill/>
        </p:spPr>
        <p:txBody>
          <a:bodyPr wrap="square">
            <a:spAutoFit/>
          </a:bodyPr>
          <a:lstStyle/>
          <a:p>
            <a:r>
              <a:rPr lang="es-CO" sz="800" dirty="0"/>
              <a:t>1,100,000,110,000</a:t>
            </a:r>
          </a:p>
          <a:p>
            <a:r>
              <a:rPr lang="es-CO" sz="800" dirty="0"/>
              <a:t>11,110,001,111,000</a:t>
            </a:r>
          </a:p>
          <a:p>
            <a:r>
              <a:rPr lang="es-CO" sz="800" dirty="0"/>
              <a:t>111,111,011,111,000</a:t>
            </a:r>
          </a:p>
          <a:p>
            <a:r>
              <a:rPr lang="es-CO" sz="800" dirty="0"/>
              <a:t>1,111,111,111,110,000</a:t>
            </a:r>
          </a:p>
          <a:p>
            <a:r>
              <a:rPr lang="es-CO" sz="800" dirty="0"/>
              <a:t>1,111,111,111,110,000</a:t>
            </a:r>
          </a:p>
          <a:p>
            <a:r>
              <a:rPr lang="es-CO" sz="800" dirty="0"/>
              <a:t>1,111,111,111,110,000</a:t>
            </a:r>
          </a:p>
          <a:p>
            <a:r>
              <a:rPr lang="es-CO" sz="800" dirty="0"/>
              <a:t>1,111,111,111,110,000</a:t>
            </a:r>
          </a:p>
          <a:p>
            <a:r>
              <a:rPr lang="es-CO" sz="800" dirty="0"/>
              <a:t>1,111,111,111,110,000</a:t>
            </a:r>
          </a:p>
          <a:p>
            <a:r>
              <a:rPr lang="es-CO" sz="800" dirty="0"/>
              <a:t>111,111,111,111,000</a:t>
            </a:r>
          </a:p>
          <a:p>
            <a:r>
              <a:rPr lang="es-CO" sz="800" dirty="0"/>
              <a:t>11,111,111,111,000</a:t>
            </a:r>
          </a:p>
          <a:p>
            <a:r>
              <a:rPr lang="es-CO" sz="800" dirty="0"/>
              <a:t>1,111,111,110,000</a:t>
            </a:r>
          </a:p>
          <a:p>
            <a:r>
              <a:rPr lang="es-CO" sz="800" dirty="0"/>
              <a:t>111,111,100,000</a:t>
            </a:r>
          </a:p>
          <a:p>
            <a:r>
              <a:rPr lang="es-CO" sz="800" dirty="0"/>
              <a:t>11,111,000,000</a:t>
            </a:r>
          </a:p>
          <a:p>
            <a:r>
              <a:rPr lang="es-CO" sz="800" dirty="0"/>
              <a:t>1,110,000,000</a:t>
            </a:r>
          </a:p>
          <a:p>
            <a:r>
              <a:rPr lang="es-CO" sz="800" dirty="0"/>
              <a:t>100,000,000</a:t>
            </a:r>
          </a:p>
        </p:txBody>
      </p:sp>
      <p:sp>
        <p:nvSpPr>
          <p:cNvPr id="10" name="CuadroTexto 9">
            <a:extLst>
              <a:ext uri="{FF2B5EF4-FFF2-40B4-BE49-F238E27FC236}">
                <a16:creationId xmlns:a16="http://schemas.microsoft.com/office/drawing/2014/main" id="{BF1F3C54-8723-40E9-B7D5-C407BC274D40}"/>
              </a:ext>
            </a:extLst>
          </p:cNvPr>
          <p:cNvSpPr txBox="1"/>
          <p:nvPr/>
        </p:nvSpPr>
        <p:spPr>
          <a:xfrm>
            <a:off x="9037097" y="1542346"/>
            <a:ext cx="2171494" cy="523220"/>
          </a:xfrm>
          <a:prstGeom prst="rect">
            <a:avLst/>
          </a:prstGeom>
          <a:noFill/>
        </p:spPr>
        <p:txBody>
          <a:bodyPr wrap="square" rtlCol="0">
            <a:spAutoFit/>
          </a:bodyPr>
          <a:lstStyle/>
          <a:p>
            <a:r>
              <a:rPr lang="es-CO" dirty="0"/>
              <a:t>Algoritmo de comprensión RLE</a:t>
            </a:r>
          </a:p>
        </p:txBody>
      </p:sp>
      <p:sp>
        <p:nvSpPr>
          <p:cNvPr id="17" name="CuadroTexto 16">
            <a:extLst>
              <a:ext uri="{FF2B5EF4-FFF2-40B4-BE49-F238E27FC236}">
                <a16:creationId xmlns:a16="http://schemas.microsoft.com/office/drawing/2014/main" id="{13063218-6FDE-4631-8D06-C4699656C45A}"/>
              </a:ext>
            </a:extLst>
          </p:cNvPr>
          <p:cNvSpPr txBox="1"/>
          <p:nvPr/>
        </p:nvSpPr>
        <p:spPr>
          <a:xfrm>
            <a:off x="7973625" y="2166804"/>
            <a:ext cx="4087119" cy="1938992"/>
          </a:xfrm>
          <a:prstGeom prst="rect">
            <a:avLst/>
          </a:prstGeom>
          <a:noFill/>
        </p:spPr>
        <p:txBody>
          <a:bodyPr wrap="square">
            <a:spAutoFit/>
          </a:bodyPr>
          <a:lstStyle/>
          <a:p>
            <a:pPr algn="just"/>
            <a:r>
              <a:rPr lang="es-CO" sz="1200" dirty="0"/>
              <a:t>En la codificación por longitud de secuencias, la computadora reemplaza cada renglón con números que dicen cuántos píxeles consecutivos son del mismo color, siempre empezando por el número de píxeles blancos.</a:t>
            </a:r>
          </a:p>
          <a:p>
            <a:pPr algn="just"/>
            <a:r>
              <a:rPr lang="es-CO" sz="1200" dirty="0"/>
              <a:t>Por ejemplo, el primer renglón tiene 3 píxeles blancos, 2 píxeles rojos, 5 píxeles blancos, 2 píxeles rojos, luego 4 píxeles blancos:</a:t>
            </a:r>
          </a:p>
          <a:p>
            <a:pPr algn="just"/>
            <a:r>
              <a:rPr lang="es-CO" sz="1200" dirty="0"/>
              <a:t>1,100,000,110,000</a:t>
            </a:r>
          </a:p>
          <a:p>
            <a:pPr algn="just"/>
            <a:r>
              <a:rPr lang="es-CO" sz="1200" dirty="0"/>
              <a:t>Esto se representa así:</a:t>
            </a:r>
          </a:p>
          <a:p>
            <a:pPr algn="just"/>
            <a:r>
              <a:rPr lang="es-CO" sz="1200" dirty="0"/>
              <a:t>3,2,5,2,4.</a:t>
            </a:r>
          </a:p>
        </p:txBody>
      </p:sp>
      <p:sp>
        <p:nvSpPr>
          <p:cNvPr id="19" name="CuadroTexto 18">
            <a:extLst>
              <a:ext uri="{FF2B5EF4-FFF2-40B4-BE49-F238E27FC236}">
                <a16:creationId xmlns:a16="http://schemas.microsoft.com/office/drawing/2014/main" id="{00E785C2-33E6-4A64-8F65-DF1AB2171F06}"/>
              </a:ext>
            </a:extLst>
          </p:cNvPr>
          <p:cNvSpPr txBox="1"/>
          <p:nvPr/>
        </p:nvSpPr>
        <p:spPr>
          <a:xfrm>
            <a:off x="5441239" y="3167442"/>
            <a:ext cx="2746643" cy="830997"/>
          </a:xfrm>
          <a:prstGeom prst="rect">
            <a:avLst/>
          </a:prstGeom>
          <a:noFill/>
        </p:spPr>
        <p:txBody>
          <a:bodyPr wrap="square">
            <a:spAutoFit/>
          </a:bodyPr>
          <a:lstStyle/>
          <a:p>
            <a:r>
              <a:rPr lang="es-CO" sz="1200" b="0" i="0" dirty="0">
                <a:solidFill>
                  <a:srgbClr val="21242C"/>
                </a:solidFill>
                <a:effectLst/>
                <a:latin typeface="+mn-lt"/>
              </a:rPr>
              <a:t>La codificación RLE puede ahorrarnos espacio al almacenar imágenes simples, pero ¿</a:t>
            </a:r>
            <a:r>
              <a:rPr lang="es-CO" sz="1200" b="0" i="1" dirty="0">
                <a:solidFill>
                  <a:srgbClr val="21242C"/>
                </a:solidFill>
                <a:effectLst/>
                <a:latin typeface="+mn-lt"/>
              </a:rPr>
              <a:t>cuánto</a:t>
            </a:r>
            <a:r>
              <a:rPr lang="es-CO" sz="1200" b="0" i="0" dirty="0">
                <a:solidFill>
                  <a:srgbClr val="21242C"/>
                </a:solidFill>
                <a:effectLst/>
                <a:latin typeface="+mn-lt"/>
              </a:rPr>
              <a:t> espacio?</a:t>
            </a:r>
            <a:endParaRPr lang="es-CO" sz="1200" dirty="0">
              <a:latin typeface="+mn-lt"/>
            </a:endParaRPr>
          </a:p>
        </p:txBody>
      </p:sp>
      <p:pic>
        <p:nvPicPr>
          <p:cNvPr id="16" name="Imagen 15">
            <a:extLst>
              <a:ext uri="{FF2B5EF4-FFF2-40B4-BE49-F238E27FC236}">
                <a16:creationId xmlns:a16="http://schemas.microsoft.com/office/drawing/2014/main" id="{C3DC1D45-836A-457F-A5E8-E66BFB5D6F38}"/>
              </a:ext>
            </a:extLst>
          </p:cNvPr>
          <p:cNvPicPr>
            <a:picLocks noChangeAspect="1"/>
          </p:cNvPicPr>
          <p:nvPr/>
        </p:nvPicPr>
        <p:blipFill>
          <a:blip r:embed="rId10"/>
          <a:stretch>
            <a:fillRect/>
          </a:stretch>
        </p:blipFill>
        <p:spPr>
          <a:xfrm>
            <a:off x="5465479" y="4081850"/>
            <a:ext cx="2722403" cy="1218693"/>
          </a:xfrm>
          <a:prstGeom prst="rect">
            <a:avLst/>
          </a:prstGeom>
        </p:spPr>
      </p:pic>
      <p:sp>
        <p:nvSpPr>
          <p:cNvPr id="24" name="CuadroTexto 23">
            <a:extLst>
              <a:ext uri="{FF2B5EF4-FFF2-40B4-BE49-F238E27FC236}">
                <a16:creationId xmlns:a16="http://schemas.microsoft.com/office/drawing/2014/main" id="{67B0D3AC-EEAA-4933-9404-9F22166EE439}"/>
              </a:ext>
            </a:extLst>
          </p:cNvPr>
          <p:cNvSpPr txBox="1"/>
          <p:nvPr/>
        </p:nvSpPr>
        <p:spPr>
          <a:xfrm>
            <a:off x="5465479" y="5329386"/>
            <a:ext cx="2978091" cy="646331"/>
          </a:xfrm>
          <a:prstGeom prst="rect">
            <a:avLst/>
          </a:prstGeom>
          <a:noFill/>
        </p:spPr>
        <p:txBody>
          <a:bodyPr wrap="square">
            <a:spAutoFit/>
          </a:bodyPr>
          <a:lstStyle/>
          <a:p>
            <a:r>
              <a:rPr lang="es-CO" sz="1200" b="0" i="0" dirty="0">
                <a:solidFill>
                  <a:srgbClr val="21242C"/>
                </a:solidFill>
                <a:effectLst/>
                <a:latin typeface="+mn-lt"/>
                <a:ea typeface="UD Digi Kyokasho NK-B" panose="020B0400000000000000" pitchFamily="18" charset="-128"/>
              </a:rPr>
              <a:t>Ahorramos mucho más espacio a medida que el tamaño aumenta ya que las secuencias son mucho más largas.</a:t>
            </a:r>
            <a:endParaRPr lang="es-CO" sz="1200" dirty="0">
              <a:latin typeface="+mn-lt"/>
              <a:ea typeface="UD Digi Kyokasho NK-B" panose="020B0400000000000000" pitchFamily="18" charset="-128"/>
            </a:endParaRPr>
          </a:p>
        </p:txBody>
      </p:sp>
      <p:sp>
        <p:nvSpPr>
          <p:cNvPr id="21" name="Flecha: a la derecha 20">
            <a:extLst>
              <a:ext uri="{FF2B5EF4-FFF2-40B4-BE49-F238E27FC236}">
                <a16:creationId xmlns:a16="http://schemas.microsoft.com/office/drawing/2014/main" id="{886D4F99-FE4E-4F70-A812-FCC708D87532}"/>
              </a:ext>
            </a:extLst>
          </p:cNvPr>
          <p:cNvSpPr/>
          <p:nvPr/>
        </p:nvSpPr>
        <p:spPr>
          <a:xfrm>
            <a:off x="8296712" y="4691196"/>
            <a:ext cx="293615" cy="140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3F27749F-A501-49F9-BBC6-52AA7A4C5F9D}"/>
              </a:ext>
            </a:extLst>
          </p:cNvPr>
          <p:cNvSpPr txBox="1"/>
          <p:nvPr/>
        </p:nvSpPr>
        <p:spPr>
          <a:xfrm>
            <a:off x="8685433" y="4524101"/>
            <a:ext cx="3277939" cy="646331"/>
          </a:xfrm>
          <a:prstGeom prst="rect">
            <a:avLst/>
          </a:prstGeom>
          <a:noFill/>
        </p:spPr>
        <p:txBody>
          <a:bodyPr wrap="square">
            <a:spAutoFit/>
          </a:bodyPr>
          <a:lstStyle/>
          <a:p>
            <a:r>
              <a:rPr lang="es-CO" sz="1200" b="0" i="0" dirty="0">
                <a:solidFill>
                  <a:srgbClr val="21242C"/>
                </a:solidFill>
                <a:effectLst/>
                <a:latin typeface="+mn-lt"/>
              </a:rPr>
              <a:t>codificar con RLE mapas de bits en blanco y negro. Esta tabla resume los resultados en tres iconos de corazón de tamaño creciente.</a:t>
            </a:r>
            <a:endParaRPr lang="es-CO" sz="1200" dirty="0">
              <a:latin typeface="+mn-lt"/>
            </a:endParaRPr>
          </a:p>
        </p:txBody>
      </p:sp>
    </p:spTree>
    <p:extLst>
      <p:ext uri="{BB962C8B-B14F-4D97-AF65-F5344CB8AC3E}">
        <p14:creationId xmlns:p14="http://schemas.microsoft.com/office/powerpoint/2010/main" val="49249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16" name="Google Shape;216;p2"/>
          <p:cNvPicPr preferRelativeResize="0"/>
          <p:nvPr/>
        </p:nvPicPr>
        <p:blipFill rotWithShape="1">
          <a:blip r:embed="rId3">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803880" y="1083212"/>
            <a:ext cx="10801966" cy="307777"/>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a:t>
            </a:r>
            <a:r>
              <a:rPr lang="es-ES" b="1" i="0" dirty="0">
                <a:solidFill>
                  <a:srgbClr val="000000"/>
                </a:solidFill>
                <a:effectLst/>
                <a:latin typeface="Arial" panose="020B0604020202020204" pitchFamily="34" charset="0"/>
              </a:rPr>
              <a:t>Los métodos para la compresión de imagen con perdida</a:t>
            </a:r>
            <a:endParaRPr lang="es-CO" dirty="0"/>
          </a:p>
        </p:txBody>
      </p:sp>
      <p:sp>
        <p:nvSpPr>
          <p:cNvPr id="3" name="CuadroTexto 2">
            <a:extLst>
              <a:ext uri="{FF2B5EF4-FFF2-40B4-BE49-F238E27FC236}">
                <a16:creationId xmlns:a16="http://schemas.microsoft.com/office/drawing/2014/main" id="{407DB824-0E4A-48A7-AD4E-CEEF56DCDC01}"/>
              </a:ext>
            </a:extLst>
          </p:cNvPr>
          <p:cNvSpPr txBox="1"/>
          <p:nvPr/>
        </p:nvSpPr>
        <p:spPr>
          <a:xfrm>
            <a:off x="0" y="2352479"/>
            <a:ext cx="2785145" cy="1569660"/>
          </a:xfrm>
          <a:prstGeom prst="rect">
            <a:avLst/>
          </a:prstGeom>
          <a:noFill/>
        </p:spPr>
        <p:txBody>
          <a:bodyPr wrap="square" rtlCol="0">
            <a:spAutoFit/>
          </a:bodyPr>
          <a:lstStyle/>
          <a:p>
            <a:pPr algn="just"/>
            <a:r>
              <a:rPr lang="es-CO" sz="1200" dirty="0">
                <a:solidFill>
                  <a:schemeClr val="tx1"/>
                </a:solidFill>
                <a:latin typeface="+mn-lt"/>
              </a:rPr>
              <a:t>Volvamos al ejemplo del gato.</a:t>
            </a:r>
          </a:p>
          <a:p>
            <a:pPr algn="just"/>
            <a:r>
              <a:rPr lang="es-CO" sz="1200" dirty="0">
                <a:solidFill>
                  <a:schemeClr val="tx1"/>
                </a:solidFill>
                <a:latin typeface="+mn-lt"/>
              </a:rPr>
              <a:t>El submuestreo cromático consiste en </a:t>
            </a:r>
            <a:r>
              <a:rPr lang="es-CO" sz="1200" b="0" i="0" dirty="0">
                <a:solidFill>
                  <a:schemeClr val="tx1"/>
                </a:solidFill>
                <a:effectLst/>
                <a:latin typeface="+mn-lt"/>
              </a:rPr>
              <a:t>mantener el brillo al tiempo que reduce la cantidad de información de color.</a:t>
            </a:r>
          </a:p>
          <a:p>
            <a:pPr algn="just"/>
            <a:r>
              <a:rPr lang="es-CO" sz="1200" b="0" i="0" dirty="0">
                <a:solidFill>
                  <a:schemeClr val="tx1"/>
                </a:solidFill>
                <a:effectLst/>
                <a:latin typeface="+mn-lt"/>
                <a:ea typeface="UD Digi Kyokasho NK-B" panose="02020700000000000000" pitchFamily="18" charset="-128"/>
              </a:rPr>
              <a:t>El primer paso es separar la información de brillo de la cromática (color).</a:t>
            </a:r>
            <a:endParaRPr lang="es-CO" sz="1200" dirty="0">
              <a:solidFill>
                <a:schemeClr val="tx1"/>
              </a:solidFill>
              <a:latin typeface="+mn-lt"/>
              <a:ea typeface="UD Digi Kyokasho NK-B" panose="02020700000000000000" pitchFamily="18" charset="-128"/>
            </a:endParaRPr>
          </a:p>
        </p:txBody>
      </p:sp>
      <p:sp>
        <p:nvSpPr>
          <p:cNvPr id="8" name="CuadroTexto 7">
            <a:extLst>
              <a:ext uri="{FF2B5EF4-FFF2-40B4-BE49-F238E27FC236}">
                <a16:creationId xmlns:a16="http://schemas.microsoft.com/office/drawing/2014/main" id="{89DC5196-961E-43C5-9F67-94910D177F1E}"/>
              </a:ext>
            </a:extLst>
          </p:cNvPr>
          <p:cNvSpPr txBox="1"/>
          <p:nvPr/>
        </p:nvSpPr>
        <p:spPr>
          <a:xfrm>
            <a:off x="182880" y="1962361"/>
            <a:ext cx="6157518" cy="276999"/>
          </a:xfrm>
          <a:prstGeom prst="rect">
            <a:avLst/>
          </a:prstGeom>
          <a:noFill/>
        </p:spPr>
        <p:txBody>
          <a:bodyPr wrap="square">
            <a:spAutoFit/>
          </a:bodyPr>
          <a:lstStyle/>
          <a:p>
            <a:r>
              <a:rPr lang="es-CO" sz="1200" b="1" dirty="0">
                <a:solidFill>
                  <a:schemeClr val="tx1"/>
                </a:solidFill>
                <a:latin typeface="+mj-lt"/>
              </a:rPr>
              <a:t>S</a:t>
            </a:r>
            <a:r>
              <a:rPr lang="es-CO" sz="1200" b="1" i="0" dirty="0">
                <a:solidFill>
                  <a:schemeClr val="tx1"/>
                </a:solidFill>
                <a:effectLst/>
                <a:latin typeface="+mj-lt"/>
              </a:rPr>
              <a:t>ubmuestreo cromático</a:t>
            </a:r>
            <a:endParaRPr lang="es-CO" sz="1200" b="1" dirty="0">
              <a:solidFill>
                <a:schemeClr val="tx1"/>
              </a:solidFill>
              <a:latin typeface="+mj-lt"/>
            </a:endParaRPr>
          </a:p>
        </p:txBody>
      </p:sp>
      <p:pic>
        <p:nvPicPr>
          <p:cNvPr id="5" name="Imagen 4">
            <a:extLst>
              <a:ext uri="{FF2B5EF4-FFF2-40B4-BE49-F238E27FC236}">
                <a16:creationId xmlns:a16="http://schemas.microsoft.com/office/drawing/2014/main" id="{4AAD491E-7151-4D94-8750-AFBDBAD7606B}"/>
              </a:ext>
            </a:extLst>
          </p:cNvPr>
          <p:cNvPicPr>
            <a:picLocks noChangeAspect="1"/>
          </p:cNvPicPr>
          <p:nvPr/>
        </p:nvPicPr>
        <p:blipFill>
          <a:blip r:embed="rId4"/>
          <a:stretch>
            <a:fillRect/>
          </a:stretch>
        </p:blipFill>
        <p:spPr>
          <a:xfrm>
            <a:off x="2850579" y="2454259"/>
            <a:ext cx="1819572" cy="1366100"/>
          </a:xfrm>
          <a:prstGeom prst="rect">
            <a:avLst/>
          </a:prstGeom>
        </p:spPr>
      </p:pic>
      <p:sp>
        <p:nvSpPr>
          <p:cNvPr id="6" name="CuadroTexto 5">
            <a:extLst>
              <a:ext uri="{FF2B5EF4-FFF2-40B4-BE49-F238E27FC236}">
                <a16:creationId xmlns:a16="http://schemas.microsoft.com/office/drawing/2014/main" id="{C01515BD-48BD-4E84-9985-2FD777A1A4FC}"/>
              </a:ext>
            </a:extLst>
          </p:cNvPr>
          <p:cNvSpPr txBox="1"/>
          <p:nvPr/>
        </p:nvSpPr>
        <p:spPr>
          <a:xfrm>
            <a:off x="2808012" y="3791489"/>
            <a:ext cx="2105636" cy="400110"/>
          </a:xfrm>
          <a:prstGeom prst="rect">
            <a:avLst/>
          </a:prstGeom>
          <a:noFill/>
        </p:spPr>
        <p:txBody>
          <a:bodyPr wrap="square" rtlCol="0">
            <a:spAutoFit/>
          </a:bodyPr>
          <a:lstStyle/>
          <a:p>
            <a:r>
              <a:rPr lang="es-CO" sz="1000" dirty="0">
                <a:solidFill>
                  <a:schemeClr val="tx1"/>
                </a:solidFill>
              </a:rPr>
              <a:t>Versión de la foto con brillo solamente</a:t>
            </a:r>
          </a:p>
        </p:txBody>
      </p:sp>
      <p:sp>
        <p:nvSpPr>
          <p:cNvPr id="7" name="Flecha: hacia arriba 6">
            <a:extLst>
              <a:ext uri="{FF2B5EF4-FFF2-40B4-BE49-F238E27FC236}">
                <a16:creationId xmlns:a16="http://schemas.microsoft.com/office/drawing/2014/main" id="{DC72B33F-A089-4726-A97B-4D8CBB44D94E}"/>
              </a:ext>
            </a:extLst>
          </p:cNvPr>
          <p:cNvSpPr/>
          <p:nvPr/>
        </p:nvSpPr>
        <p:spPr>
          <a:xfrm flipH="1">
            <a:off x="4530055" y="4018750"/>
            <a:ext cx="50334" cy="642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BBCFE555-1ADD-4136-B2B8-5B7219622BD6}"/>
              </a:ext>
            </a:extLst>
          </p:cNvPr>
          <p:cNvPicPr>
            <a:picLocks noChangeAspect="1"/>
          </p:cNvPicPr>
          <p:nvPr/>
        </p:nvPicPr>
        <p:blipFill>
          <a:blip r:embed="rId5"/>
          <a:stretch>
            <a:fillRect/>
          </a:stretch>
        </p:blipFill>
        <p:spPr>
          <a:xfrm>
            <a:off x="2850579" y="4179571"/>
            <a:ext cx="1821467" cy="1366100"/>
          </a:xfrm>
          <a:prstGeom prst="rect">
            <a:avLst/>
          </a:prstGeom>
        </p:spPr>
      </p:pic>
      <p:sp>
        <p:nvSpPr>
          <p:cNvPr id="13" name="CuadroTexto 12">
            <a:extLst>
              <a:ext uri="{FF2B5EF4-FFF2-40B4-BE49-F238E27FC236}">
                <a16:creationId xmlns:a16="http://schemas.microsoft.com/office/drawing/2014/main" id="{9575318C-82A6-4F7C-BFBC-2B2A1A08DAA7}"/>
              </a:ext>
            </a:extLst>
          </p:cNvPr>
          <p:cNvSpPr txBox="1"/>
          <p:nvPr/>
        </p:nvSpPr>
        <p:spPr>
          <a:xfrm>
            <a:off x="2785145" y="5514349"/>
            <a:ext cx="2105636" cy="246221"/>
          </a:xfrm>
          <a:prstGeom prst="rect">
            <a:avLst/>
          </a:prstGeom>
          <a:noFill/>
        </p:spPr>
        <p:txBody>
          <a:bodyPr wrap="square" rtlCol="0">
            <a:spAutoFit/>
          </a:bodyPr>
          <a:lstStyle/>
          <a:p>
            <a:r>
              <a:rPr lang="es-CO" sz="1000" dirty="0">
                <a:solidFill>
                  <a:schemeClr val="tx1"/>
                </a:solidFill>
              </a:rPr>
              <a:t>Versión de la foto cromática</a:t>
            </a:r>
          </a:p>
        </p:txBody>
      </p:sp>
      <p:sp>
        <p:nvSpPr>
          <p:cNvPr id="14" name="Flecha: hacia arriba 13">
            <a:extLst>
              <a:ext uri="{FF2B5EF4-FFF2-40B4-BE49-F238E27FC236}">
                <a16:creationId xmlns:a16="http://schemas.microsoft.com/office/drawing/2014/main" id="{52AB9729-B1E8-4B27-8359-C63C47B02328}"/>
              </a:ext>
            </a:extLst>
          </p:cNvPr>
          <p:cNvSpPr/>
          <p:nvPr/>
        </p:nvSpPr>
        <p:spPr>
          <a:xfrm flipH="1">
            <a:off x="4563299" y="5615223"/>
            <a:ext cx="50334" cy="642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 la derecha 9">
            <a:extLst>
              <a:ext uri="{FF2B5EF4-FFF2-40B4-BE49-F238E27FC236}">
                <a16:creationId xmlns:a16="http://schemas.microsoft.com/office/drawing/2014/main" id="{34A4F331-0BD7-4C5E-ADF3-31C6A8ECDA31}"/>
              </a:ext>
            </a:extLst>
          </p:cNvPr>
          <p:cNvSpPr/>
          <p:nvPr/>
        </p:nvSpPr>
        <p:spPr>
          <a:xfrm>
            <a:off x="2340528" y="4697835"/>
            <a:ext cx="352338" cy="117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B6B5C92D-8589-4C0E-85D7-50DFAD46C41E}"/>
              </a:ext>
            </a:extLst>
          </p:cNvPr>
          <p:cNvSpPr txBox="1"/>
          <p:nvPr/>
        </p:nvSpPr>
        <p:spPr>
          <a:xfrm>
            <a:off x="117446" y="4215116"/>
            <a:ext cx="2105636" cy="1200329"/>
          </a:xfrm>
          <a:prstGeom prst="rect">
            <a:avLst/>
          </a:prstGeom>
          <a:noFill/>
        </p:spPr>
        <p:txBody>
          <a:bodyPr wrap="square" rtlCol="0">
            <a:spAutoFit/>
          </a:bodyPr>
          <a:lstStyle/>
          <a:p>
            <a:pPr algn="just"/>
            <a:r>
              <a:rPr lang="es-CO" sz="1200" dirty="0"/>
              <a:t>Solo resalta el sombrero y los ojos del gato, el solo hecho de que el gato sea de color blanco y negro ahorra la mitad del espacio en la imagen aproximadamente.</a:t>
            </a:r>
          </a:p>
        </p:txBody>
      </p:sp>
      <p:pic>
        <p:nvPicPr>
          <p:cNvPr id="1026" name="Picture 2">
            <a:extLst>
              <a:ext uri="{FF2B5EF4-FFF2-40B4-BE49-F238E27FC236}">
                <a16:creationId xmlns:a16="http://schemas.microsoft.com/office/drawing/2014/main" id="{890E53E5-B1DD-4C47-9058-94C4E4AE5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697" y="2668378"/>
            <a:ext cx="3346906" cy="833196"/>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7D8899C8-4440-441B-AB7D-A759D0A68CB9}"/>
              </a:ext>
            </a:extLst>
          </p:cNvPr>
          <p:cNvSpPr txBox="1"/>
          <p:nvPr/>
        </p:nvSpPr>
        <p:spPr>
          <a:xfrm>
            <a:off x="5503479" y="2360147"/>
            <a:ext cx="3346906" cy="246221"/>
          </a:xfrm>
          <a:prstGeom prst="rect">
            <a:avLst/>
          </a:prstGeom>
          <a:noFill/>
        </p:spPr>
        <p:txBody>
          <a:bodyPr wrap="square" rtlCol="0">
            <a:spAutoFit/>
          </a:bodyPr>
          <a:lstStyle/>
          <a:p>
            <a:r>
              <a:rPr lang="es-CO" sz="1000" dirty="0">
                <a:solidFill>
                  <a:schemeClr val="tx1"/>
                </a:solidFill>
              </a:rPr>
              <a:t>Bloque cromático de 8x2 del ojo izquierdo:</a:t>
            </a:r>
          </a:p>
        </p:txBody>
      </p:sp>
      <p:sp>
        <p:nvSpPr>
          <p:cNvPr id="12" name="CuadroTexto 11">
            <a:extLst>
              <a:ext uri="{FF2B5EF4-FFF2-40B4-BE49-F238E27FC236}">
                <a16:creationId xmlns:a16="http://schemas.microsoft.com/office/drawing/2014/main" id="{6C251F98-E50D-4274-BA79-5A06F174B3D6}"/>
              </a:ext>
            </a:extLst>
          </p:cNvPr>
          <p:cNvSpPr txBox="1"/>
          <p:nvPr/>
        </p:nvSpPr>
        <p:spPr>
          <a:xfrm>
            <a:off x="5503479" y="3536268"/>
            <a:ext cx="3078458" cy="830997"/>
          </a:xfrm>
          <a:prstGeom prst="rect">
            <a:avLst/>
          </a:prstGeom>
          <a:noFill/>
        </p:spPr>
        <p:txBody>
          <a:bodyPr wrap="square" rtlCol="0">
            <a:spAutoFit/>
          </a:bodyPr>
          <a:lstStyle/>
          <a:p>
            <a:pPr algn="just"/>
            <a:r>
              <a:rPr lang="es-CO" sz="1200" dirty="0"/>
              <a:t>Cada uno de los cuadros representa un pixel, sus valores cromáticos son ligeramente diferentes, así que son 16 en total.</a:t>
            </a:r>
          </a:p>
        </p:txBody>
      </p:sp>
      <p:pic>
        <p:nvPicPr>
          <p:cNvPr id="15" name="Imagen 14">
            <a:extLst>
              <a:ext uri="{FF2B5EF4-FFF2-40B4-BE49-F238E27FC236}">
                <a16:creationId xmlns:a16="http://schemas.microsoft.com/office/drawing/2014/main" id="{A2E65AA6-133D-4258-9334-54ADD2327FC8}"/>
              </a:ext>
            </a:extLst>
          </p:cNvPr>
          <p:cNvPicPr>
            <a:picLocks noChangeAspect="1"/>
          </p:cNvPicPr>
          <p:nvPr/>
        </p:nvPicPr>
        <p:blipFill>
          <a:blip r:embed="rId7"/>
          <a:stretch>
            <a:fillRect/>
          </a:stretch>
        </p:blipFill>
        <p:spPr>
          <a:xfrm>
            <a:off x="8749717" y="2668378"/>
            <a:ext cx="3351613" cy="833196"/>
          </a:xfrm>
          <a:prstGeom prst="rect">
            <a:avLst/>
          </a:prstGeom>
        </p:spPr>
      </p:pic>
      <p:sp>
        <p:nvSpPr>
          <p:cNvPr id="22" name="CuadroTexto 21">
            <a:extLst>
              <a:ext uri="{FF2B5EF4-FFF2-40B4-BE49-F238E27FC236}">
                <a16:creationId xmlns:a16="http://schemas.microsoft.com/office/drawing/2014/main" id="{73150F28-D217-4189-AE81-C996C6D7CF17}"/>
              </a:ext>
            </a:extLst>
          </p:cNvPr>
          <p:cNvSpPr txBox="1"/>
          <p:nvPr/>
        </p:nvSpPr>
        <p:spPr>
          <a:xfrm>
            <a:off x="8850385" y="2360147"/>
            <a:ext cx="3346906" cy="246221"/>
          </a:xfrm>
          <a:prstGeom prst="rect">
            <a:avLst/>
          </a:prstGeom>
          <a:noFill/>
        </p:spPr>
        <p:txBody>
          <a:bodyPr wrap="square" rtlCol="0">
            <a:spAutoFit/>
          </a:bodyPr>
          <a:lstStyle/>
          <a:p>
            <a:r>
              <a:rPr lang="es-CO" sz="1000" dirty="0">
                <a:solidFill>
                  <a:schemeClr val="tx1"/>
                </a:solidFill>
              </a:rPr>
              <a:t>Bloque cromático de 8x2 del ojo izquierdo:</a:t>
            </a:r>
          </a:p>
        </p:txBody>
      </p:sp>
      <p:sp>
        <p:nvSpPr>
          <p:cNvPr id="23" name="CuadroTexto 22">
            <a:extLst>
              <a:ext uri="{FF2B5EF4-FFF2-40B4-BE49-F238E27FC236}">
                <a16:creationId xmlns:a16="http://schemas.microsoft.com/office/drawing/2014/main" id="{8AC77CDF-1C64-44AD-BC6C-FAA213A09D99}"/>
              </a:ext>
            </a:extLst>
          </p:cNvPr>
          <p:cNvSpPr txBox="1"/>
          <p:nvPr/>
        </p:nvSpPr>
        <p:spPr>
          <a:xfrm>
            <a:off x="8682605" y="3563584"/>
            <a:ext cx="3078458" cy="646331"/>
          </a:xfrm>
          <a:prstGeom prst="rect">
            <a:avLst/>
          </a:prstGeom>
          <a:noFill/>
        </p:spPr>
        <p:txBody>
          <a:bodyPr wrap="square" rtlCol="0">
            <a:spAutoFit/>
          </a:bodyPr>
          <a:lstStyle/>
          <a:p>
            <a:pPr algn="just"/>
            <a:r>
              <a:rPr lang="es-CO" sz="1200" dirty="0"/>
              <a:t>Se promedia cada bloque de 2x2 y se ajusta el color. De esta forma hay 4 valores nada mas.</a:t>
            </a:r>
          </a:p>
        </p:txBody>
      </p:sp>
      <p:pic>
        <p:nvPicPr>
          <p:cNvPr id="24" name="Imagen 23">
            <a:extLst>
              <a:ext uri="{FF2B5EF4-FFF2-40B4-BE49-F238E27FC236}">
                <a16:creationId xmlns:a16="http://schemas.microsoft.com/office/drawing/2014/main" id="{F43BC1FF-1264-4973-BB9A-BA463C53902C}"/>
              </a:ext>
            </a:extLst>
          </p:cNvPr>
          <p:cNvPicPr>
            <a:picLocks noChangeAspect="1"/>
          </p:cNvPicPr>
          <p:nvPr/>
        </p:nvPicPr>
        <p:blipFill>
          <a:blip r:embed="rId7"/>
          <a:stretch>
            <a:fillRect/>
          </a:stretch>
        </p:blipFill>
        <p:spPr>
          <a:xfrm>
            <a:off x="5262697" y="4575449"/>
            <a:ext cx="2709342" cy="673530"/>
          </a:xfrm>
          <a:prstGeom prst="rect">
            <a:avLst/>
          </a:prstGeom>
        </p:spPr>
      </p:pic>
      <p:sp>
        <p:nvSpPr>
          <p:cNvPr id="16" name="Flecha: a la derecha 15">
            <a:extLst>
              <a:ext uri="{FF2B5EF4-FFF2-40B4-BE49-F238E27FC236}">
                <a16:creationId xmlns:a16="http://schemas.microsoft.com/office/drawing/2014/main" id="{090B4895-4703-4171-ADAA-144AD9B1EC4F}"/>
              </a:ext>
            </a:extLst>
          </p:cNvPr>
          <p:cNvSpPr/>
          <p:nvPr/>
        </p:nvSpPr>
        <p:spPr>
          <a:xfrm>
            <a:off x="8103765" y="4815280"/>
            <a:ext cx="458925" cy="151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CuadroTexto 25">
            <a:extLst>
              <a:ext uri="{FF2B5EF4-FFF2-40B4-BE49-F238E27FC236}">
                <a16:creationId xmlns:a16="http://schemas.microsoft.com/office/drawing/2014/main" id="{9F0D67AC-F04A-4ECF-83B0-A5DFB4EE87C8}"/>
              </a:ext>
            </a:extLst>
          </p:cNvPr>
          <p:cNvSpPr txBox="1"/>
          <p:nvPr/>
        </p:nvSpPr>
        <p:spPr>
          <a:xfrm>
            <a:off x="8682605" y="4366118"/>
            <a:ext cx="3078458" cy="1200329"/>
          </a:xfrm>
          <a:prstGeom prst="rect">
            <a:avLst/>
          </a:prstGeom>
          <a:noFill/>
        </p:spPr>
        <p:txBody>
          <a:bodyPr wrap="square" rtlCol="0">
            <a:spAutoFit/>
          </a:bodyPr>
          <a:lstStyle/>
          <a:p>
            <a:pPr algn="just"/>
            <a:r>
              <a:rPr lang="es-CO" sz="1200" dirty="0"/>
              <a:t>El bloque cromático se ve casi igual al bloque original pero solo tiene una cuarta parte de la información original de color. La idea es aplicar estos procesos a toda la imagen y así ahorrar mucho espacio sin afectar demasiado su percepción.</a:t>
            </a:r>
          </a:p>
        </p:txBody>
      </p:sp>
      <p:pic>
        <p:nvPicPr>
          <p:cNvPr id="27" name="Google Shape;199;p2">
            <a:extLst>
              <a:ext uri="{FF2B5EF4-FFF2-40B4-BE49-F238E27FC236}">
                <a16:creationId xmlns:a16="http://schemas.microsoft.com/office/drawing/2014/main" id="{F6393C91-A424-454D-A305-A9C260982C59}"/>
              </a:ext>
            </a:extLst>
          </p:cNvPr>
          <p:cNvPicPr preferRelativeResize="0"/>
          <p:nvPr/>
        </p:nvPicPr>
        <p:blipFill rotWithShape="1">
          <a:blip r:embed="rId8">
            <a:alphaModFix/>
          </a:blip>
          <a:srcRect/>
          <a:stretch/>
        </p:blipFill>
        <p:spPr>
          <a:xfrm>
            <a:off x="0" y="72827"/>
            <a:ext cx="12196080" cy="6855840"/>
          </a:xfrm>
          <a:prstGeom prst="rect">
            <a:avLst/>
          </a:prstGeom>
          <a:noFill/>
          <a:ln>
            <a:noFill/>
          </a:ln>
        </p:spPr>
      </p:pic>
      <p:sp>
        <p:nvSpPr>
          <p:cNvPr id="17" name="Flecha: hacia arriba 16">
            <a:extLst>
              <a:ext uri="{FF2B5EF4-FFF2-40B4-BE49-F238E27FC236}">
                <a16:creationId xmlns:a16="http://schemas.microsoft.com/office/drawing/2014/main" id="{DAA1B7C0-DA5E-45FA-96B4-CB15CE2EAEB9}"/>
              </a:ext>
            </a:extLst>
          </p:cNvPr>
          <p:cNvSpPr/>
          <p:nvPr/>
        </p:nvSpPr>
        <p:spPr>
          <a:xfrm>
            <a:off x="5352176" y="3709758"/>
            <a:ext cx="50635" cy="3089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hacia arriba 17">
            <a:extLst>
              <a:ext uri="{FF2B5EF4-FFF2-40B4-BE49-F238E27FC236}">
                <a16:creationId xmlns:a16="http://schemas.microsoft.com/office/drawing/2014/main" id="{0759FCB0-255B-4BE0-90E3-AA8B5C409BA9}"/>
              </a:ext>
            </a:extLst>
          </p:cNvPr>
          <p:cNvSpPr/>
          <p:nvPr/>
        </p:nvSpPr>
        <p:spPr>
          <a:xfrm>
            <a:off x="11838871" y="3650190"/>
            <a:ext cx="45719" cy="340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4089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93480" y="0"/>
            <a:ext cx="12378960" cy="6760049"/>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4081985" y="1213571"/>
            <a:ext cx="3750906" cy="523220"/>
          </a:xfrm>
          <a:prstGeom prst="rect">
            <a:avLst/>
          </a:prstGeom>
          <a:noFill/>
        </p:spPr>
        <p:txBody>
          <a:bodyPr wrap="square" rtlCol="0">
            <a:spAutoFit/>
          </a:bodyPr>
          <a:lstStyle/>
          <a:p>
            <a:r>
              <a:rPr lang="es-ES" b="1" i="0" dirty="0">
                <a:solidFill>
                  <a:srgbClr val="202122"/>
                </a:solidFill>
                <a:effectLst/>
                <a:latin typeface="Arial" panose="020B0604020202020204" pitchFamily="34" charset="0"/>
              </a:rPr>
              <a:t> </a:t>
            </a:r>
            <a:r>
              <a:rPr lang="es-ES" b="1" dirty="0">
                <a:solidFill>
                  <a:srgbClr val="202122"/>
                </a:solidFill>
                <a:latin typeface="Arial" panose="020B0604020202020204" pitchFamily="34" charset="0"/>
              </a:rPr>
              <a:t>A</a:t>
            </a:r>
            <a:r>
              <a:rPr lang="es-ES" b="1" i="0" dirty="0">
                <a:solidFill>
                  <a:srgbClr val="202122"/>
                </a:solidFill>
                <a:effectLst/>
                <a:latin typeface="Arial" panose="020B0604020202020204" pitchFamily="34" charset="0"/>
              </a:rPr>
              <a:t>prendizaje automático(AA), aprendizaje computacional o “Machine learning”(ML). </a:t>
            </a:r>
            <a:endParaRPr lang="es-CO" b="1" dirty="0"/>
          </a:p>
        </p:txBody>
      </p:sp>
      <p:sp>
        <p:nvSpPr>
          <p:cNvPr id="3" name="CuadroTexto 2">
            <a:extLst>
              <a:ext uri="{FF2B5EF4-FFF2-40B4-BE49-F238E27FC236}">
                <a16:creationId xmlns:a16="http://schemas.microsoft.com/office/drawing/2014/main" id="{D1B12756-2313-4E80-B84F-9DA1D75C8203}"/>
              </a:ext>
            </a:extLst>
          </p:cNvPr>
          <p:cNvSpPr txBox="1"/>
          <p:nvPr/>
        </p:nvSpPr>
        <p:spPr>
          <a:xfrm>
            <a:off x="182880" y="2495565"/>
            <a:ext cx="3244212" cy="1169551"/>
          </a:xfrm>
          <a:prstGeom prst="rect">
            <a:avLst/>
          </a:prstGeom>
          <a:noFill/>
        </p:spPr>
        <p:txBody>
          <a:bodyPr wrap="square" rtlCol="0">
            <a:spAutoFit/>
          </a:bodyPr>
          <a:lstStyle/>
          <a:p>
            <a:pPr algn="just"/>
            <a:r>
              <a:rPr lang="es-ES" dirty="0"/>
              <a:t>Capacidad de todos los sistemas para analizar grandes cantidades de datos, mejorando su desempeño ante problemas específicos sin requerir ningún tipo de intervención humana.  </a:t>
            </a:r>
          </a:p>
        </p:txBody>
      </p:sp>
      <p:pic>
        <p:nvPicPr>
          <p:cNvPr id="5" name="Imagen 4">
            <a:extLst>
              <a:ext uri="{FF2B5EF4-FFF2-40B4-BE49-F238E27FC236}">
                <a16:creationId xmlns:a16="http://schemas.microsoft.com/office/drawing/2014/main" id="{8BC8D029-A7A0-480A-95F5-ED5F884D1E0D}"/>
              </a:ext>
            </a:extLst>
          </p:cNvPr>
          <p:cNvPicPr>
            <a:picLocks noChangeAspect="1"/>
          </p:cNvPicPr>
          <p:nvPr/>
        </p:nvPicPr>
        <p:blipFill>
          <a:blip r:embed="rId5"/>
          <a:stretch>
            <a:fillRect/>
          </a:stretch>
        </p:blipFill>
        <p:spPr>
          <a:xfrm>
            <a:off x="4669023" y="2341373"/>
            <a:ext cx="2765182" cy="1904874"/>
          </a:xfrm>
          <a:prstGeom prst="rect">
            <a:avLst/>
          </a:prstGeom>
        </p:spPr>
      </p:pic>
      <p:cxnSp>
        <p:nvCxnSpPr>
          <p:cNvPr id="9" name="Conector recto de flecha 8">
            <a:extLst>
              <a:ext uri="{FF2B5EF4-FFF2-40B4-BE49-F238E27FC236}">
                <a16:creationId xmlns:a16="http://schemas.microsoft.com/office/drawing/2014/main" id="{BD1CD4A1-5A43-4869-B900-47C5E9068549}"/>
              </a:ext>
            </a:extLst>
          </p:cNvPr>
          <p:cNvCxnSpPr>
            <a:cxnSpLocks/>
          </p:cNvCxnSpPr>
          <p:nvPr/>
        </p:nvCxnSpPr>
        <p:spPr>
          <a:xfrm flipH="1">
            <a:off x="3675292" y="2379236"/>
            <a:ext cx="810776"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Conector recto de flecha 20">
            <a:extLst>
              <a:ext uri="{FF2B5EF4-FFF2-40B4-BE49-F238E27FC236}">
                <a16:creationId xmlns:a16="http://schemas.microsoft.com/office/drawing/2014/main" id="{5D206F8C-82A4-49E4-87CF-275E6B237778}"/>
              </a:ext>
            </a:extLst>
          </p:cNvPr>
          <p:cNvCxnSpPr>
            <a:cxnSpLocks/>
          </p:cNvCxnSpPr>
          <p:nvPr/>
        </p:nvCxnSpPr>
        <p:spPr>
          <a:xfrm rot="10800000" flipH="1">
            <a:off x="7625886" y="2370690"/>
            <a:ext cx="810776"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9" name="CuadroTexto 18">
            <a:extLst>
              <a:ext uri="{FF2B5EF4-FFF2-40B4-BE49-F238E27FC236}">
                <a16:creationId xmlns:a16="http://schemas.microsoft.com/office/drawing/2014/main" id="{566C6278-E920-43C2-9F6A-6463208D3A2E}"/>
              </a:ext>
            </a:extLst>
          </p:cNvPr>
          <p:cNvSpPr txBox="1"/>
          <p:nvPr/>
        </p:nvSpPr>
        <p:spPr>
          <a:xfrm>
            <a:off x="4486068" y="4801539"/>
            <a:ext cx="3244212" cy="738664"/>
          </a:xfrm>
          <a:prstGeom prst="rect">
            <a:avLst/>
          </a:prstGeom>
          <a:noFill/>
        </p:spPr>
        <p:txBody>
          <a:bodyPr wrap="square" rtlCol="0">
            <a:spAutoFit/>
          </a:bodyPr>
          <a:lstStyle/>
          <a:p>
            <a:pPr algn="just"/>
            <a:r>
              <a:rPr lang="es-ES" dirty="0"/>
              <a:t>Identificar patrones de datos, entender la conexión entre ellos y realizar tareas de forma automática.</a:t>
            </a:r>
          </a:p>
        </p:txBody>
      </p:sp>
      <p:cxnSp>
        <p:nvCxnSpPr>
          <p:cNvPr id="6" name="Conector recto de flecha 5">
            <a:extLst>
              <a:ext uri="{FF2B5EF4-FFF2-40B4-BE49-F238E27FC236}">
                <a16:creationId xmlns:a16="http://schemas.microsoft.com/office/drawing/2014/main" id="{A88CD444-F72F-4D53-8641-7CE5B3DDC335}"/>
              </a:ext>
            </a:extLst>
          </p:cNvPr>
          <p:cNvCxnSpPr/>
          <p:nvPr/>
        </p:nvCxnSpPr>
        <p:spPr>
          <a:xfrm>
            <a:off x="5512037" y="4353041"/>
            <a:ext cx="0" cy="42119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 name="CuadroTexto 12">
            <a:extLst>
              <a:ext uri="{FF2B5EF4-FFF2-40B4-BE49-F238E27FC236}">
                <a16:creationId xmlns:a16="http://schemas.microsoft.com/office/drawing/2014/main" id="{AC9B9F49-86F2-4D26-9F41-F0C8D604F747}"/>
              </a:ext>
            </a:extLst>
          </p:cNvPr>
          <p:cNvSpPr txBox="1"/>
          <p:nvPr/>
        </p:nvSpPr>
        <p:spPr>
          <a:xfrm>
            <a:off x="5654547" y="4316120"/>
            <a:ext cx="3244212" cy="307777"/>
          </a:xfrm>
          <a:prstGeom prst="rect">
            <a:avLst/>
          </a:prstGeom>
          <a:noFill/>
        </p:spPr>
        <p:txBody>
          <a:bodyPr wrap="square" rtlCol="0">
            <a:spAutoFit/>
          </a:bodyPr>
          <a:lstStyle/>
          <a:p>
            <a:pPr algn="just"/>
            <a:r>
              <a:rPr lang="es-ES" b="1" dirty="0">
                <a:highlight>
                  <a:srgbClr val="00FFFF"/>
                </a:highlight>
              </a:rPr>
              <a:t>Objetivo</a:t>
            </a:r>
          </a:p>
        </p:txBody>
      </p:sp>
      <p:sp>
        <p:nvSpPr>
          <p:cNvPr id="22" name="CuadroTexto 21">
            <a:extLst>
              <a:ext uri="{FF2B5EF4-FFF2-40B4-BE49-F238E27FC236}">
                <a16:creationId xmlns:a16="http://schemas.microsoft.com/office/drawing/2014/main" id="{45C5CEB9-C911-40F8-8E35-AB45E5C97E0E}"/>
              </a:ext>
            </a:extLst>
          </p:cNvPr>
          <p:cNvSpPr txBox="1"/>
          <p:nvPr/>
        </p:nvSpPr>
        <p:spPr>
          <a:xfrm>
            <a:off x="3615710" y="2460105"/>
            <a:ext cx="3386113" cy="307777"/>
          </a:xfrm>
          <a:prstGeom prst="rect">
            <a:avLst/>
          </a:prstGeom>
          <a:noFill/>
        </p:spPr>
        <p:txBody>
          <a:bodyPr wrap="square" rtlCol="0">
            <a:spAutoFit/>
          </a:bodyPr>
          <a:lstStyle/>
          <a:p>
            <a:pPr algn="just"/>
            <a:r>
              <a:rPr lang="es-CO" b="1" i="0" dirty="0">
                <a:solidFill>
                  <a:srgbClr val="03363D"/>
                </a:solidFill>
                <a:effectLst/>
                <a:highlight>
                  <a:srgbClr val="00FFFF"/>
                </a:highlight>
                <a:latin typeface="+mn-lt"/>
              </a:rPr>
              <a:t>¿</a:t>
            </a:r>
            <a:r>
              <a:rPr lang="es-ES" b="1" dirty="0">
                <a:highlight>
                  <a:srgbClr val="00FFFF"/>
                </a:highlight>
                <a:latin typeface="+mn-lt"/>
              </a:rPr>
              <a:t>Qu</a:t>
            </a:r>
            <a:r>
              <a:rPr lang="es-CO" b="1" i="0" dirty="0">
                <a:solidFill>
                  <a:srgbClr val="03363D"/>
                </a:solidFill>
                <a:effectLst/>
                <a:highlight>
                  <a:srgbClr val="00FFFF"/>
                </a:highlight>
                <a:latin typeface="+mn-lt"/>
              </a:rPr>
              <a:t>é </a:t>
            </a:r>
            <a:r>
              <a:rPr lang="es-ES" b="1" dirty="0">
                <a:highlight>
                  <a:srgbClr val="00FFFF"/>
                </a:highlight>
                <a:latin typeface="+mn-lt"/>
              </a:rPr>
              <a:t>es?</a:t>
            </a:r>
          </a:p>
        </p:txBody>
      </p:sp>
      <p:sp>
        <p:nvSpPr>
          <p:cNvPr id="23" name="CuadroTexto 22">
            <a:extLst>
              <a:ext uri="{FF2B5EF4-FFF2-40B4-BE49-F238E27FC236}">
                <a16:creationId xmlns:a16="http://schemas.microsoft.com/office/drawing/2014/main" id="{66ED9E6D-3024-4705-9497-0E78E1626520}"/>
              </a:ext>
            </a:extLst>
          </p:cNvPr>
          <p:cNvSpPr txBox="1"/>
          <p:nvPr/>
        </p:nvSpPr>
        <p:spPr>
          <a:xfrm>
            <a:off x="7536367" y="2425449"/>
            <a:ext cx="3244212" cy="523220"/>
          </a:xfrm>
          <a:prstGeom prst="rect">
            <a:avLst/>
          </a:prstGeom>
          <a:noFill/>
        </p:spPr>
        <p:txBody>
          <a:bodyPr wrap="square">
            <a:spAutoFit/>
          </a:bodyPr>
          <a:lstStyle/>
          <a:p>
            <a:r>
              <a:rPr lang="es-CO" b="1" dirty="0">
                <a:highlight>
                  <a:srgbClr val="00FFFF"/>
                </a:highlight>
              </a:rPr>
              <a:t>¿Cuáles son los tipos de aprendizaje automático?</a:t>
            </a:r>
          </a:p>
        </p:txBody>
      </p:sp>
      <p:sp>
        <p:nvSpPr>
          <p:cNvPr id="15" name="Flecha: hacia abajo 14">
            <a:extLst>
              <a:ext uri="{FF2B5EF4-FFF2-40B4-BE49-F238E27FC236}">
                <a16:creationId xmlns:a16="http://schemas.microsoft.com/office/drawing/2014/main" id="{4370B06F-2325-406B-A90B-3E4D77FD6723}"/>
              </a:ext>
            </a:extLst>
          </p:cNvPr>
          <p:cNvSpPr/>
          <p:nvPr/>
        </p:nvSpPr>
        <p:spPr>
          <a:xfrm>
            <a:off x="7679005" y="2950365"/>
            <a:ext cx="51275" cy="30775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243FC44D-871E-4DF9-B25D-4366EFBF2813}"/>
              </a:ext>
            </a:extLst>
          </p:cNvPr>
          <p:cNvSpPr txBox="1"/>
          <p:nvPr/>
        </p:nvSpPr>
        <p:spPr>
          <a:xfrm>
            <a:off x="7832891" y="2948669"/>
            <a:ext cx="2165688" cy="523220"/>
          </a:xfrm>
          <a:prstGeom prst="rect">
            <a:avLst/>
          </a:prstGeom>
          <a:noFill/>
        </p:spPr>
        <p:txBody>
          <a:bodyPr wrap="square" rtlCol="0">
            <a:spAutoFit/>
          </a:bodyPr>
          <a:lstStyle/>
          <a:p>
            <a:r>
              <a:rPr lang="es-CO" dirty="0"/>
              <a:t>Este se divide en tres categorías especiales</a:t>
            </a:r>
          </a:p>
        </p:txBody>
      </p:sp>
      <p:cxnSp>
        <p:nvCxnSpPr>
          <p:cNvPr id="24" name="Conector: angular 23">
            <a:extLst>
              <a:ext uri="{FF2B5EF4-FFF2-40B4-BE49-F238E27FC236}">
                <a16:creationId xmlns:a16="http://schemas.microsoft.com/office/drawing/2014/main" id="{AD31F0B9-C1AB-43EC-BA27-5C3313F286C9}"/>
              </a:ext>
            </a:extLst>
          </p:cNvPr>
          <p:cNvCxnSpPr>
            <a:cxnSpLocks/>
          </p:cNvCxnSpPr>
          <p:nvPr/>
        </p:nvCxnSpPr>
        <p:spPr>
          <a:xfrm>
            <a:off x="8395753" y="5338890"/>
            <a:ext cx="1039964" cy="292821"/>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8" name="Conector: angular 27">
            <a:extLst>
              <a:ext uri="{FF2B5EF4-FFF2-40B4-BE49-F238E27FC236}">
                <a16:creationId xmlns:a16="http://schemas.microsoft.com/office/drawing/2014/main" id="{DAC6F0DC-A24F-4089-9FF0-940D618BAA06}"/>
              </a:ext>
            </a:extLst>
          </p:cNvPr>
          <p:cNvCxnSpPr>
            <a:cxnSpLocks/>
          </p:cNvCxnSpPr>
          <p:nvPr/>
        </p:nvCxnSpPr>
        <p:spPr>
          <a:xfrm>
            <a:off x="8391916" y="4474373"/>
            <a:ext cx="1047637" cy="329675"/>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9" name="Conector: angular 28">
            <a:extLst>
              <a:ext uri="{FF2B5EF4-FFF2-40B4-BE49-F238E27FC236}">
                <a16:creationId xmlns:a16="http://schemas.microsoft.com/office/drawing/2014/main" id="{59A70616-D10C-4BEA-8D2E-2D516E4C3E98}"/>
              </a:ext>
            </a:extLst>
          </p:cNvPr>
          <p:cNvCxnSpPr>
            <a:cxnSpLocks/>
          </p:cNvCxnSpPr>
          <p:nvPr/>
        </p:nvCxnSpPr>
        <p:spPr>
          <a:xfrm>
            <a:off x="8383422" y="3511934"/>
            <a:ext cx="1043752" cy="388876"/>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CuadroTexto 24">
            <a:extLst>
              <a:ext uri="{FF2B5EF4-FFF2-40B4-BE49-F238E27FC236}">
                <a16:creationId xmlns:a16="http://schemas.microsoft.com/office/drawing/2014/main" id="{62C9CCA2-650F-4C95-BE2C-7A0E20514C56}"/>
              </a:ext>
            </a:extLst>
          </p:cNvPr>
          <p:cNvSpPr txBox="1"/>
          <p:nvPr/>
        </p:nvSpPr>
        <p:spPr>
          <a:xfrm>
            <a:off x="9408920" y="3620846"/>
            <a:ext cx="1811709" cy="523220"/>
          </a:xfrm>
          <a:prstGeom prst="rect">
            <a:avLst/>
          </a:prstGeom>
          <a:noFill/>
        </p:spPr>
        <p:txBody>
          <a:bodyPr wrap="square" rtlCol="0">
            <a:spAutoFit/>
          </a:bodyPr>
          <a:lstStyle/>
          <a:p>
            <a:r>
              <a:rPr lang="es-CO" b="1" dirty="0"/>
              <a:t>Aprendizaje Supervisado</a:t>
            </a:r>
          </a:p>
        </p:txBody>
      </p:sp>
      <p:sp>
        <p:nvSpPr>
          <p:cNvPr id="31" name="CuadroTexto 30">
            <a:extLst>
              <a:ext uri="{FF2B5EF4-FFF2-40B4-BE49-F238E27FC236}">
                <a16:creationId xmlns:a16="http://schemas.microsoft.com/office/drawing/2014/main" id="{C2FDAE08-626E-4EFF-AA36-98F8A03B19DF}"/>
              </a:ext>
            </a:extLst>
          </p:cNvPr>
          <p:cNvSpPr txBox="1"/>
          <p:nvPr/>
        </p:nvSpPr>
        <p:spPr>
          <a:xfrm>
            <a:off x="9408919" y="4492778"/>
            <a:ext cx="1811709" cy="523220"/>
          </a:xfrm>
          <a:prstGeom prst="rect">
            <a:avLst/>
          </a:prstGeom>
          <a:noFill/>
        </p:spPr>
        <p:txBody>
          <a:bodyPr wrap="square" rtlCol="0">
            <a:spAutoFit/>
          </a:bodyPr>
          <a:lstStyle/>
          <a:p>
            <a:r>
              <a:rPr lang="es-CO" b="1" dirty="0"/>
              <a:t>Aprendizaje sin supervisión</a:t>
            </a:r>
          </a:p>
        </p:txBody>
      </p:sp>
      <p:sp>
        <p:nvSpPr>
          <p:cNvPr id="32" name="CuadroTexto 31">
            <a:extLst>
              <a:ext uri="{FF2B5EF4-FFF2-40B4-BE49-F238E27FC236}">
                <a16:creationId xmlns:a16="http://schemas.microsoft.com/office/drawing/2014/main" id="{2A391AE2-8785-46C7-B926-47EA5F273AC0}"/>
              </a:ext>
            </a:extLst>
          </p:cNvPr>
          <p:cNvSpPr txBox="1"/>
          <p:nvPr/>
        </p:nvSpPr>
        <p:spPr>
          <a:xfrm>
            <a:off x="9451933" y="5338890"/>
            <a:ext cx="1811709" cy="523220"/>
          </a:xfrm>
          <a:prstGeom prst="rect">
            <a:avLst/>
          </a:prstGeom>
          <a:noFill/>
        </p:spPr>
        <p:txBody>
          <a:bodyPr wrap="square" rtlCol="0">
            <a:spAutoFit/>
          </a:bodyPr>
          <a:lstStyle/>
          <a:p>
            <a:r>
              <a:rPr lang="es-CO" b="1" dirty="0"/>
              <a:t>Aprendizaje reforzado</a:t>
            </a:r>
          </a:p>
        </p:txBody>
      </p:sp>
      <p:cxnSp>
        <p:nvCxnSpPr>
          <p:cNvPr id="27" name="Conector recto 26">
            <a:extLst>
              <a:ext uri="{FF2B5EF4-FFF2-40B4-BE49-F238E27FC236}">
                <a16:creationId xmlns:a16="http://schemas.microsoft.com/office/drawing/2014/main" id="{45E40BE4-F44C-4978-89EC-827F71955ADB}"/>
              </a:ext>
            </a:extLst>
          </p:cNvPr>
          <p:cNvCxnSpPr>
            <a:cxnSpLocks/>
          </p:cNvCxnSpPr>
          <p:nvPr/>
        </p:nvCxnSpPr>
        <p:spPr>
          <a:xfrm>
            <a:off x="8366333" y="3429000"/>
            <a:ext cx="13204" cy="1910463"/>
          </a:xfrm>
          <a:prstGeom prst="line">
            <a:avLst/>
          </a:prstGeom>
        </p:spPr>
        <p:style>
          <a:lnRef idx="1">
            <a:schemeClr val="accent5"/>
          </a:lnRef>
          <a:fillRef idx="0">
            <a:schemeClr val="accent5"/>
          </a:fillRef>
          <a:effectRef idx="0">
            <a:schemeClr val="accent5"/>
          </a:effectRef>
          <a:fontRef idx="minor">
            <a:schemeClr val="tx1"/>
          </a:fontRef>
        </p:style>
      </p:cxnSp>
      <p:pic>
        <p:nvPicPr>
          <p:cNvPr id="37" name="Imagen 36">
            <a:extLst>
              <a:ext uri="{FF2B5EF4-FFF2-40B4-BE49-F238E27FC236}">
                <a16:creationId xmlns:a16="http://schemas.microsoft.com/office/drawing/2014/main" id="{B34C3191-1AE2-45FB-B3F6-56F7B5B34A8B}"/>
              </a:ext>
            </a:extLst>
          </p:cNvPr>
          <p:cNvPicPr>
            <a:picLocks noChangeAspect="1"/>
          </p:cNvPicPr>
          <p:nvPr/>
        </p:nvPicPr>
        <p:blipFill>
          <a:blip r:embed="rId6"/>
          <a:stretch>
            <a:fillRect/>
          </a:stretch>
        </p:blipFill>
        <p:spPr>
          <a:xfrm>
            <a:off x="10971804" y="3186424"/>
            <a:ext cx="957384" cy="957384"/>
          </a:xfrm>
          <a:prstGeom prst="rect">
            <a:avLst/>
          </a:prstGeom>
        </p:spPr>
      </p:pic>
      <p:pic>
        <p:nvPicPr>
          <p:cNvPr id="39" name="Imagen 38">
            <a:extLst>
              <a:ext uri="{FF2B5EF4-FFF2-40B4-BE49-F238E27FC236}">
                <a16:creationId xmlns:a16="http://schemas.microsoft.com/office/drawing/2014/main" id="{45D8AB1C-F031-4A3A-9082-91F4632C6EB3}"/>
              </a:ext>
            </a:extLst>
          </p:cNvPr>
          <p:cNvPicPr>
            <a:picLocks noChangeAspect="1"/>
          </p:cNvPicPr>
          <p:nvPr/>
        </p:nvPicPr>
        <p:blipFill>
          <a:blip r:embed="rId7"/>
          <a:stretch>
            <a:fillRect/>
          </a:stretch>
        </p:blipFill>
        <p:spPr>
          <a:xfrm>
            <a:off x="10965868" y="4160518"/>
            <a:ext cx="943635" cy="957384"/>
          </a:xfrm>
          <a:prstGeom prst="rect">
            <a:avLst/>
          </a:prstGeom>
        </p:spPr>
      </p:pic>
      <p:pic>
        <p:nvPicPr>
          <p:cNvPr id="40" name="Imagen 39">
            <a:extLst>
              <a:ext uri="{FF2B5EF4-FFF2-40B4-BE49-F238E27FC236}">
                <a16:creationId xmlns:a16="http://schemas.microsoft.com/office/drawing/2014/main" id="{CCA689B4-01A2-434E-9006-B67112D1838B}"/>
              </a:ext>
            </a:extLst>
          </p:cNvPr>
          <p:cNvPicPr>
            <a:picLocks noChangeAspect="1"/>
          </p:cNvPicPr>
          <p:nvPr/>
        </p:nvPicPr>
        <p:blipFill>
          <a:blip r:embed="rId8"/>
          <a:stretch>
            <a:fillRect/>
          </a:stretch>
        </p:blipFill>
        <p:spPr>
          <a:xfrm>
            <a:off x="10965868" y="4963573"/>
            <a:ext cx="1115511" cy="802273"/>
          </a:xfrm>
          <a:prstGeom prst="rect">
            <a:avLst/>
          </a:prstGeom>
        </p:spPr>
      </p:pic>
      <p:cxnSp>
        <p:nvCxnSpPr>
          <p:cNvPr id="44" name="Conector recto de flecha 43">
            <a:extLst>
              <a:ext uri="{FF2B5EF4-FFF2-40B4-BE49-F238E27FC236}">
                <a16:creationId xmlns:a16="http://schemas.microsoft.com/office/drawing/2014/main" id="{480367E1-9CF7-4CCD-8E1B-225F6D1AB774}"/>
              </a:ext>
            </a:extLst>
          </p:cNvPr>
          <p:cNvCxnSpPr>
            <a:cxnSpLocks/>
          </p:cNvCxnSpPr>
          <p:nvPr/>
        </p:nvCxnSpPr>
        <p:spPr>
          <a:xfrm flipH="1">
            <a:off x="3675292" y="3882456"/>
            <a:ext cx="810776"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5" name="CuadroTexto 44">
            <a:extLst>
              <a:ext uri="{FF2B5EF4-FFF2-40B4-BE49-F238E27FC236}">
                <a16:creationId xmlns:a16="http://schemas.microsoft.com/office/drawing/2014/main" id="{8FE73756-BAA8-463E-AA5B-AED38C8CE056}"/>
              </a:ext>
            </a:extLst>
          </p:cNvPr>
          <p:cNvSpPr txBox="1"/>
          <p:nvPr/>
        </p:nvSpPr>
        <p:spPr>
          <a:xfrm>
            <a:off x="2308173" y="3919452"/>
            <a:ext cx="2426197" cy="523220"/>
          </a:xfrm>
          <a:prstGeom prst="rect">
            <a:avLst/>
          </a:prstGeom>
          <a:noFill/>
        </p:spPr>
        <p:txBody>
          <a:bodyPr wrap="square">
            <a:spAutoFit/>
          </a:bodyPr>
          <a:lstStyle/>
          <a:p>
            <a:pPr algn="r"/>
            <a:r>
              <a:rPr lang="es-CO" b="1" dirty="0">
                <a:highlight>
                  <a:srgbClr val="00FFFF"/>
                </a:highlight>
              </a:rPr>
              <a:t>¿Cuándo usar el aprendizaje automático?</a:t>
            </a:r>
          </a:p>
        </p:txBody>
      </p:sp>
      <p:sp>
        <p:nvSpPr>
          <p:cNvPr id="46" name="CuadroTexto 45">
            <a:extLst>
              <a:ext uri="{FF2B5EF4-FFF2-40B4-BE49-F238E27FC236}">
                <a16:creationId xmlns:a16="http://schemas.microsoft.com/office/drawing/2014/main" id="{2F0DB186-C491-4C76-80AF-963CBF80465A}"/>
              </a:ext>
            </a:extLst>
          </p:cNvPr>
          <p:cNvSpPr txBox="1"/>
          <p:nvPr/>
        </p:nvSpPr>
        <p:spPr>
          <a:xfrm>
            <a:off x="203567" y="4442672"/>
            <a:ext cx="3013247" cy="1384995"/>
          </a:xfrm>
          <a:prstGeom prst="rect">
            <a:avLst/>
          </a:prstGeom>
          <a:noFill/>
        </p:spPr>
        <p:txBody>
          <a:bodyPr wrap="square" rtlCol="0">
            <a:spAutoFit/>
          </a:bodyPr>
          <a:lstStyle/>
          <a:p>
            <a:r>
              <a:rPr lang="es-CO" dirty="0"/>
              <a:t>Se utilizan en diferentes contextos y situaciones.</a:t>
            </a:r>
          </a:p>
          <a:p>
            <a:r>
              <a:rPr lang="es-CO" dirty="0"/>
              <a:t>Tres ejemplos:</a:t>
            </a:r>
          </a:p>
          <a:p>
            <a:pPr marL="285750" indent="-285750">
              <a:buFont typeface="Wingdings" panose="05000000000000000000" pitchFamily="2" charset="2"/>
              <a:buChar char="Ø"/>
            </a:pPr>
            <a:r>
              <a:rPr lang="es-CO" dirty="0"/>
              <a:t>Sistemas de recomendación</a:t>
            </a:r>
          </a:p>
          <a:p>
            <a:pPr marL="285750" indent="-285750">
              <a:buFont typeface="Wingdings" panose="05000000000000000000" pitchFamily="2" charset="2"/>
              <a:buChar char="Ø"/>
            </a:pPr>
            <a:r>
              <a:rPr lang="es-CO" dirty="0"/>
              <a:t>Detector de fraudes</a:t>
            </a:r>
          </a:p>
          <a:p>
            <a:pPr marL="285750" indent="-285750">
              <a:buFont typeface="Wingdings" panose="05000000000000000000" pitchFamily="2" charset="2"/>
              <a:buChar char="Ø"/>
            </a:pPr>
            <a:r>
              <a:rPr lang="es-CO" dirty="0"/>
              <a:t>Tratamiento de enfermedades</a:t>
            </a:r>
          </a:p>
        </p:txBody>
      </p:sp>
    </p:spTree>
    <p:extLst>
      <p:ext uri="{BB962C8B-B14F-4D97-AF65-F5344CB8AC3E}">
        <p14:creationId xmlns:p14="http://schemas.microsoft.com/office/powerpoint/2010/main" val="501125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30030" y="-103606"/>
            <a:ext cx="12196080" cy="6855840"/>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248403" y="25573"/>
            <a:ext cx="10801966" cy="307777"/>
          </a:xfrm>
          <a:prstGeom prst="rect">
            <a:avLst/>
          </a:prstGeom>
          <a:noFill/>
        </p:spPr>
        <p:txBody>
          <a:bodyPr wrap="square" rtlCol="0">
            <a:spAutoFit/>
          </a:bodyPr>
          <a:lstStyle/>
          <a:p>
            <a:r>
              <a:rPr lang="es-ES" b="0" i="0" dirty="0">
                <a:solidFill>
                  <a:srgbClr val="202122"/>
                </a:solidFill>
                <a:effectLst/>
                <a:latin typeface="Arial" panose="020B0604020202020204" pitchFamily="34" charset="0"/>
              </a:rPr>
              <a:t> Profundicemos un poco…</a:t>
            </a:r>
            <a:endParaRPr lang="es-CO" dirty="0"/>
          </a:p>
        </p:txBody>
      </p:sp>
      <p:sp>
        <p:nvSpPr>
          <p:cNvPr id="9" name="CuadroTexto 8">
            <a:extLst>
              <a:ext uri="{FF2B5EF4-FFF2-40B4-BE49-F238E27FC236}">
                <a16:creationId xmlns:a16="http://schemas.microsoft.com/office/drawing/2014/main" id="{85DCEE96-457D-4B3B-B91F-97FC29838D47}"/>
              </a:ext>
            </a:extLst>
          </p:cNvPr>
          <p:cNvSpPr txBox="1"/>
          <p:nvPr/>
        </p:nvSpPr>
        <p:spPr>
          <a:xfrm>
            <a:off x="3826708" y="789370"/>
            <a:ext cx="6221338" cy="307777"/>
          </a:xfrm>
          <a:prstGeom prst="rect">
            <a:avLst/>
          </a:prstGeom>
          <a:noFill/>
        </p:spPr>
        <p:txBody>
          <a:bodyPr wrap="square">
            <a:spAutoFit/>
          </a:bodyPr>
          <a:lstStyle/>
          <a:p>
            <a:r>
              <a:rPr lang="es-CO" b="1" dirty="0"/>
              <a:t>¿Cuáles son los tipos de aprendizaje automático?</a:t>
            </a:r>
          </a:p>
        </p:txBody>
      </p:sp>
      <p:cxnSp>
        <p:nvCxnSpPr>
          <p:cNvPr id="5" name="Conector recto 4">
            <a:extLst>
              <a:ext uri="{FF2B5EF4-FFF2-40B4-BE49-F238E27FC236}">
                <a16:creationId xmlns:a16="http://schemas.microsoft.com/office/drawing/2014/main" id="{AA92864B-62BA-4845-BB0D-2F302F2EA367}"/>
              </a:ext>
            </a:extLst>
          </p:cNvPr>
          <p:cNvCxnSpPr>
            <a:cxnSpLocks/>
          </p:cNvCxnSpPr>
          <p:nvPr/>
        </p:nvCxnSpPr>
        <p:spPr>
          <a:xfrm>
            <a:off x="3772113" y="769121"/>
            <a:ext cx="0" cy="5110386"/>
          </a:xfrm>
          <a:prstGeom prst="line">
            <a:avLst/>
          </a:prstGeom>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CA76A246-A44B-4150-8265-51DEBA6B97D5}"/>
              </a:ext>
            </a:extLst>
          </p:cNvPr>
          <p:cNvCxnSpPr>
            <a:cxnSpLocks/>
          </p:cNvCxnSpPr>
          <p:nvPr/>
        </p:nvCxnSpPr>
        <p:spPr>
          <a:xfrm>
            <a:off x="8211084" y="681688"/>
            <a:ext cx="0" cy="5197819"/>
          </a:xfrm>
          <a:prstGeom prst="line">
            <a:avLst/>
          </a:prstGeom>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31E256-B150-40FE-9E7D-16BAACD3920F}"/>
              </a:ext>
            </a:extLst>
          </p:cNvPr>
          <p:cNvCxnSpPr>
            <a:cxnSpLocks/>
          </p:cNvCxnSpPr>
          <p:nvPr/>
        </p:nvCxnSpPr>
        <p:spPr>
          <a:xfrm>
            <a:off x="0" y="1097476"/>
            <a:ext cx="12196080" cy="0"/>
          </a:xfrm>
          <a:prstGeom prst="line">
            <a:avLst/>
          </a:prstGeom>
        </p:spPr>
        <p:style>
          <a:lnRef idx="1">
            <a:schemeClr val="dk1"/>
          </a:lnRef>
          <a:fillRef idx="0">
            <a:schemeClr val="dk1"/>
          </a:fillRef>
          <a:effectRef idx="0">
            <a:schemeClr val="dk1"/>
          </a:effectRef>
          <a:fontRef idx="minor">
            <a:schemeClr val="tx1"/>
          </a:fontRef>
        </p:style>
      </p:cxnSp>
      <p:sp>
        <p:nvSpPr>
          <p:cNvPr id="20" name="CuadroTexto 19">
            <a:extLst>
              <a:ext uri="{FF2B5EF4-FFF2-40B4-BE49-F238E27FC236}">
                <a16:creationId xmlns:a16="http://schemas.microsoft.com/office/drawing/2014/main" id="{ABBC4A4E-9CC3-4DD5-A2DD-D07A042BFA9F}"/>
              </a:ext>
            </a:extLst>
          </p:cNvPr>
          <p:cNvSpPr txBox="1"/>
          <p:nvPr/>
        </p:nvSpPr>
        <p:spPr>
          <a:xfrm>
            <a:off x="773723" y="1144218"/>
            <a:ext cx="6105970" cy="307777"/>
          </a:xfrm>
          <a:prstGeom prst="rect">
            <a:avLst/>
          </a:prstGeom>
          <a:noFill/>
        </p:spPr>
        <p:txBody>
          <a:bodyPr wrap="square">
            <a:spAutoFit/>
          </a:bodyPr>
          <a:lstStyle/>
          <a:p>
            <a:pPr algn="l"/>
            <a:r>
              <a:rPr lang="es-CO" b="1" i="0" dirty="0">
                <a:solidFill>
                  <a:srgbClr val="03363D"/>
                </a:solidFill>
                <a:effectLst/>
                <a:latin typeface="sharp sans en"/>
              </a:rPr>
              <a:t>Aprendizaje supervisado</a:t>
            </a:r>
          </a:p>
        </p:txBody>
      </p:sp>
      <p:sp>
        <p:nvSpPr>
          <p:cNvPr id="22" name="CuadroTexto 21">
            <a:extLst>
              <a:ext uri="{FF2B5EF4-FFF2-40B4-BE49-F238E27FC236}">
                <a16:creationId xmlns:a16="http://schemas.microsoft.com/office/drawing/2014/main" id="{52E438BA-1497-45C1-9E9B-3D285AA81B2E}"/>
              </a:ext>
            </a:extLst>
          </p:cNvPr>
          <p:cNvSpPr txBox="1"/>
          <p:nvPr/>
        </p:nvSpPr>
        <p:spPr>
          <a:xfrm>
            <a:off x="4858202" y="1137708"/>
            <a:ext cx="6157244" cy="307777"/>
          </a:xfrm>
          <a:prstGeom prst="rect">
            <a:avLst/>
          </a:prstGeom>
          <a:noFill/>
        </p:spPr>
        <p:txBody>
          <a:bodyPr wrap="square">
            <a:spAutoFit/>
          </a:bodyPr>
          <a:lstStyle/>
          <a:p>
            <a:pPr algn="l"/>
            <a:r>
              <a:rPr lang="es-CO" b="1" i="0" dirty="0">
                <a:solidFill>
                  <a:srgbClr val="03363D"/>
                </a:solidFill>
                <a:effectLst/>
                <a:latin typeface="sharp sans en"/>
              </a:rPr>
              <a:t>Aprendizaje sin supervisión</a:t>
            </a:r>
          </a:p>
        </p:txBody>
      </p:sp>
      <p:sp>
        <p:nvSpPr>
          <p:cNvPr id="25" name="CuadroTexto 24">
            <a:extLst>
              <a:ext uri="{FF2B5EF4-FFF2-40B4-BE49-F238E27FC236}">
                <a16:creationId xmlns:a16="http://schemas.microsoft.com/office/drawing/2014/main" id="{FC6B7315-FBD3-40FF-B00F-7FC1F1A669D8}"/>
              </a:ext>
            </a:extLst>
          </p:cNvPr>
          <p:cNvSpPr txBox="1"/>
          <p:nvPr/>
        </p:nvSpPr>
        <p:spPr>
          <a:xfrm>
            <a:off x="9113378" y="1144218"/>
            <a:ext cx="6157244" cy="307777"/>
          </a:xfrm>
          <a:prstGeom prst="rect">
            <a:avLst/>
          </a:prstGeom>
          <a:noFill/>
        </p:spPr>
        <p:txBody>
          <a:bodyPr wrap="square">
            <a:spAutoFit/>
          </a:bodyPr>
          <a:lstStyle/>
          <a:p>
            <a:pPr algn="l"/>
            <a:r>
              <a:rPr lang="es-CO" b="1" i="0" dirty="0">
                <a:solidFill>
                  <a:srgbClr val="03363D"/>
                </a:solidFill>
                <a:effectLst/>
                <a:latin typeface="sharp sans en"/>
              </a:rPr>
              <a:t>Aprendizaje </a:t>
            </a:r>
            <a:r>
              <a:rPr lang="es-CO" b="1" dirty="0">
                <a:solidFill>
                  <a:srgbClr val="03363D"/>
                </a:solidFill>
                <a:latin typeface="sharp sans en"/>
              </a:rPr>
              <a:t>reforzado</a:t>
            </a:r>
            <a:endParaRPr lang="es-CO" b="1" i="0" dirty="0">
              <a:solidFill>
                <a:srgbClr val="03363D"/>
              </a:solidFill>
              <a:effectLst/>
              <a:latin typeface="sharp sans en"/>
            </a:endParaRPr>
          </a:p>
        </p:txBody>
      </p:sp>
      <p:sp>
        <p:nvSpPr>
          <p:cNvPr id="17" name="CuadroTexto 16">
            <a:extLst>
              <a:ext uri="{FF2B5EF4-FFF2-40B4-BE49-F238E27FC236}">
                <a16:creationId xmlns:a16="http://schemas.microsoft.com/office/drawing/2014/main" id="{FACCDF5A-40D2-4F31-9025-9762C4F68174}"/>
              </a:ext>
            </a:extLst>
          </p:cNvPr>
          <p:cNvSpPr txBox="1"/>
          <p:nvPr/>
        </p:nvSpPr>
        <p:spPr>
          <a:xfrm>
            <a:off x="25637" y="1425832"/>
            <a:ext cx="3584756" cy="3416320"/>
          </a:xfrm>
          <a:prstGeom prst="rect">
            <a:avLst/>
          </a:prstGeom>
          <a:noFill/>
        </p:spPr>
        <p:txBody>
          <a:bodyPr wrap="square" rtlCol="0">
            <a:spAutoFit/>
          </a:bodyPr>
          <a:lstStyle/>
          <a:p>
            <a:pPr algn="just"/>
            <a:r>
              <a:rPr lang="es-CO" sz="1200" dirty="0"/>
              <a:t>Forma de aprendizaje que se fundamenta en conocimientos previos, recibe datos de información ya conocida y que viene con la opción correcta por defecto.</a:t>
            </a:r>
          </a:p>
          <a:p>
            <a:pPr algn="just"/>
            <a:r>
              <a:rPr lang="es-CO" sz="1200" dirty="0"/>
              <a:t>Su aprendizaje se basa en un juego de datos previamente etiquetados, por etiquetado se entiende que para cada ocurrencia del juego de datos de entrenamiento conocemos el valor de su atributo objetivo. Esto le permite al algoritmo aprender una función capaz de predecir el atributo objetivo para un juego de datos nuevo.</a:t>
            </a:r>
          </a:p>
          <a:p>
            <a:pPr algn="just"/>
            <a:r>
              <a:rPr lang="es-CO" sz="1200" dirty="0"/>
              <a:t>Las dos grandes familias de algoritmos supervisados son:</a:t>
            </a:r>
          </a:p>
          <a:p>
            <a:pPr marL="171450" indent="-171450" algn="just">
              <a:buFont typeface="Arial" panose="020B0604020202020204" pitchFamily="34" charset="0"/>
              <a:buChar char="•"/>
            </a:pPr>
            <a:r>
              <a:rPr lang="es-CO" sz="1200" dirty="0"/>
              <a:t>Los algoritmos de regresión cuando el resultado a predecir es un atributo numérico.</a:t>
            </a:r>
          </a:p>
          <a:p>
            <a:pPr marL="171450" indent="-171450" algn="just">
              <a:buFont typeface="Arial" panose="020B0604020202020204" pitchFamily="34" charset="0"/>
              <a:buChar char="•"/>
            </a:pPr>
            <a:r>
              <a:rPr lang="es-CO" sz="1200" dirty="0"/>
              <a:t>Los algoritmos de clasificación cuando el resultado a predecir es un atributo categórico.</a:t>
            </a:r>
          </a:p>
          <a:p>
            <a:pPr marL="171450" indent="-171450" algn="just">
              <a:buFont typeface="Arial" panose="020B0604020202020204" pitchFamily="34" charset="0"/>
              <a:buChar char="•"/>
            </a:pPr>
            <a:endParaRPr lang="es-CO" sz="1200" dirty="0"/>
          </a:p>
        </p:txBody>
      </p:sp>
      <p:pic>
        <p:nvPicPr>
          <p:cNvPr id="18" name="Imagen 17">
            <a:extLst>
              <a:ext uri="{FF2B5EF4-FFF2-40B4-BE49-F238E27FC236}">
                <a16:creationId xmlns:a16="http://schemas.microsoft.com/office/drawing/2014/main" id="{344F4408-FB1E-4E26-9C88-2D4496D47A53}"/>
              </a:ext>
            </a:extLst>
          </p:cNvPr>
          <p:cNvPicPr>
            <a:picLocks noChangeAspect="1"/>
          </p:cNvPicPr>
          <p:nvPr/>
        </p:nvPicPr>
        <p:blipFill>
          <a:blip r:embed="rId5"/>
          <a:stretch>
            <a:fillRect/>
          </a:stretch>
        </p:blipFill>
        <p:spPr>
          <a:xfrm>
            <a:off x="119348" y="4913740"/>
            <a:ext cx="1308749" cy="888389"/>
          </a:xfrm>
          <a:prstGeom prst="rect">
            <a:avLst/>
          </a:prstGeom>
        </p:spPr>
      </p:pic>
      <p:sp>
        <p:nvSpPr>
          <p:cNvPr id="19" name="CuadroTexto 18">
            <a:extLst>
              <a:ext uri="{FF2B5EF4-FFF2-40B4-BE49-F238E27FC236}">
                <a16:creationId xmlns:a16="http://schemas.microsoft.com/office/drawing/2014/main" id="{D12D09C1-68EF-4A9D-8844-CE3D152C4594}"/>
              </a:ext>
            </a:extLst>
          </p:cNvPr>
          <p:cNvSpPr txBox="1"/>
          <p:nvPr/>
        </p:nvSpPr>
        <p:spPr>
          <a:xfrm>
            <a:off x="0" y="4648433"/>
            <a:ext cx="1662485" cy="276999"/>
          </a:xfrm>
          <a:prstGeom prst="rect">
            <a:avLst/>
          </a:prstGeom>
          <a:noFill/>
        </p:spPr>
        <p:txBody>
          <a:bodyPr wrap="square" rtlCol="0">
            <a:spAutoFit/>
          </a:bodyPr>
          <a:lstStyle/>
          <a:p>
            <a:r>
              <a:rPr lang="es-CO" sz="1200" b="1" dirty="0"/>
              <a:t>Regresión lineal</a:t>
            </a:r>
          </a:p>
        </p:txBody>
      </p:sp>
      <p:pic>
        <p:nvPicPr>
          <p:cNvPr id="21" name="Imagen 20">
            <a:extLst>
              <a:ext uri="{FF2B5EF4-FFF2-40B4-BE49-F238E27FC236}">
                <a16:creationId xmlns:a16="http://schemas.microsoft.com/office/drawing/2014/main" id="{C38389C7-9147-48EF-B168-43577F2268A1}"/>
              </a:ext>
            </a:extLst>
          </p:cNvPr>
          <p:cNvPicPr>
            <a:picLocks noChangeAspect="1"/>
          </p:cNvPicPr>
          <p:nvPr/>
        </p:nvPicPr>
        <p:blipFill>
          <a:blip r:embed="rId6"/>
          <a:stretch>
            <a:fillRect/>
          </a:stretch>
        </p:blipFill>
        <p:spPr>
          <a:xfrm>
            <a:off x="1774964" y="4842152"/>
            <a:ext cx="1566111" cy="909032"/>
          </a:xfrm>
          <a:prstGeom prst="rect">
            <a:avLst/>
          </a:prstGeom>
        </p:spPr>
      </p:pic>
      <p:sp>
        <p:nvSpPr>
          <p:cNvPr id="30" name="CuadroTexto 29">
            <a:extLst>
              <a:ext uri="{FF2B5EF4-FFF2-40B4-BE49-F238E27FC236}">
                <a16:creationId xmlns:a16="http://schemas.microsoft.com/office/drawing/2014/main" id="{2359D56C-BC26-44A2-8DEA-F775F665E077}"/>
              </a:ext>
            </a:extLst>
          </p:cNvPr>
          <p:cNvSpPr txBox="1"/>
          <p:nvPr/>
        </p:nvSpPr>
        <p:spPr>
          <a:xfrm>
            <a:off x="1577162" y="4648432"/>
            <a:ext cx="2088585" cy="276999"/>
          </a:xfrm>
          <a:prstGeom prst="rect">
            <a:avLst/>
          </a:prstGeom>
          <a:noFill/>
        </p:spPr>
        <p:txBody>
          <a:bodyPr wrap="square" rtlCol="0">
            <a:spAutoFit/>
          </a:bodyPr>
          <a:lstStyle/>
          <a:p>
            <a:r>
              <a:rPr lang="es-CO" sz="1200" b="1" dirty="0"/>
              <a:t>Clasificación supervisada</a:t>
            </a:r>
          </a:p>
        </p:txBody>
      </p:sp>
      <p:sp>
        <p:nvSpPr>
          <p:cNvPr id="32" name="CuadroTexto 31">
            <a:extLst>
              <a:ext uri="{FF2B5EF4-FFF2-40B4-BE49-F238E27FC236}">
                <a16:creationId xmlns:a16="http://schemas.microsoft.com/office/drawing/2014/main" id="{9BF79AAE-9228-49A4-A169-861E5C90363D}"/>
              </a:ext>
            </a:extLst>
          </p:cNvPr>
          <p:cNvSpPr txBox="1"/>
          <p:nvPr/>
        </p:nvSpPr>
        <p:spPr>
          <a:xfrm>
            <a:off x="3811363" y="1458505"/>
            <a:ext cx="4286091" cy="4339650"/>
          </a:xfrm>
          <a:prstGeom prst="rect">
            <a:avLst/>
          </a:prstGeom>
          <a:noFill/>
        </p:spPr>
        <p:txBody>
          <a:bodyPr wrap="square" rtlCol="0">
            <a:spAutoFit/>
          </a:bodyPr>
          <a:lstStyle/>
          <a:p>
            <a:pPr algn="just"/>
            <a:r>
              <a:rPr lang="es-CO" sz="1200" dirty="0"/>
              <a:t>No existen los conocimientos previos. De esa forma el sistema se enfrenta a una enorme cantidad de datos y los cruza con el objetivo de identificar patrones entre ellas..</a:t>
            </a:r>
          </a:p>
          <a:p>
            <a:pPr algn="just"/>
            <a:r>
              <a:rPr lang="es-CO" sz="1200" dirty="0"/>
              <a:t>Un ejemplo es cuando algún proyecto de un ente busca crear una campaña que brinde fidelización al sector relacionado. Para ello, el sistema necesita analizar el comportamiento de su sector, estudiar sus hábitos y agrupar toda la información relacionada y detectar patrones.</a:t>
            </a:r>
          </a:p>
          <a:p>
            <a:pPr algn="just"/>
            <a:endParaRPr lang="es-CO" sz="1200" dirty="0"/>
          </a:p>
          <a:p>
            <a:pPr algn="just"/>
            <a:r>
              <a:rPr lang="es-CO" sz="1200" dirty="0"/>
              <a:t>El aprendizaje no supervisado esta dedicado a las tareas de agrupamiento, también llamadas clustering o segmentación, donde su objetivo es encontrar grupos similares en el conjunto de datos. Existen dos grupos de principales de métodos o algoritmos de agrupamiento:</a:t>
            </a:r>
          </a:p>
          <a:p>
            <a:pPr marL="171450" indent="-171450" algn="just">
              <a:buFont typeface="Wingdings" panose="05000000000000000000" pitchFamily="2" charset="2"/>
              <a:buChar char="ü"/>
            </a:pPr>
            <a:r>
              <a:rPr lang="es-CO" sz="1200" dirty="0"/>
              <a:t>Los métodos jerárquicos, que producen una organización de las instancias que forman el conjunto de datos, para tener distintos niveles de agrupación.</a:t>
            </a:r>
          </a:p>
          <a:p>
            <a:pPr marL="171450" indent="-171450" algn="just">
              <a:buFont typeface="Wingdings" panose="05000000000000000000" pitchFamily="2" charset="2"/>
              <a:buChar char="ü"/>
            </a:pPr>
            <a:r>
              <a:rPr lang="es-CO" sz="1200" dirty="0"/>
              <a:t>Los métodos particionales, que generan grupos de instancias que no responden a una organización jerárquica.</a:t>
            </a:r>
          </a:p>
          <a:p>
            <a:pPr marL="171450" indent="-171450" algn="just">
              <a:buFont typeface="Wingdings" panose="05000000000000000000" pitchFamily="2" charset="2"/>
              <a:buChar char="ü"/>
            </a:pPr>
            <a:endParaRPr lang="es-CO" sz="1200" dirty="0"/>
          </a:p>
          <a:p>
            <a:pPr algn="just"/>
            <a:r>
              <a:rPr lang="es-CO" sz="1200" dirty="0"/>
              <a:t>Un ejemplo de este tipo de métodos es el algoritmo de k-</a:t>
            </a:r>
            <a:r>
              <a:rPr lang="es-CO" sz="1200" dirty="0" err="1"/>
              <a:t>means</a:t>
            </a:r>
            <a:r>
              <a:rPr lang="es-CO" sz="1200" dirty="0"/>
              <a:t> y el agrupamiento jerárquico.</a:t>
            </a:r>
          </a:p>
        </p:txBody>
      </p:sp>
      <p:sp>
        <p:nvSpPr>
          <p:cNvPr id="23" name="CuadroTexto 22">
            <a:extLst>
              <a:ext uri="{FF2B5EF4-FFF2-40B4-BE49-F238E27FC236}">
                <a16:creationId xmlns:a16="http://schemas.microsoft.com/office/drawing/2014/main" id="{31AC88DB-1271-48E2-A093-DA798DAD7F49}"/>
              </a:ext>
            </a:extLst>
          </p:cNvPr>
          <p:cNvSpPr txBox="1"/>
          <p:nvPr/>
        </p:nvSpPr>
        <p:spPr>
          <a:xfrm>
            <a:off x="8211084" y="1463075"/>
            <a:ext cx="3822318" cy="2123658"/>
          </a:xfrm>
          <a:prstGeom prst="rect">
            <a:avLst/>
          </a:prstGeom>
          <a:noFill/>
        </p:spPr>
        <p:txBody>
          <a:bodyPr wrap="square" rtlCol="0">
            <a:spAutoFit/>
          </a:bodyPr>
          <a:lstStyle/>
          <a:p>
            <a:pPr algn="just"/>
            <a:r>
              <a:rPr lang="es-CO" sz="1200" dirty="0"/>
              <a:t>A diferencia de los anteriores tipos, el aprendizaje reforzado no se basa únicamente en clasificar o predecir,  busca relacionar el funcionamiento de varias maquinas para un objetivo. Un ejemplo es un ML de un carro encargado de detectar si el semáforo esta en rojo o verde para detenerse o avanzar según el caso. Para conducir un auto no basta con esa única inteligencia. Una solución es tener múltiples maquinas de Ml supervisadas, que interactúan entre si y es ahí donde aparece el aprendizaje reforzado como una alternativa.</a:t>
            </a:r>
          </a:p>
        </p:txBody>
      </p:sp>
      <p:sp>
        <p:nvSpPr>
          <p:cNvPr id="24" name="CuadroTexto 23">
            <a:extLst>
              <a:ext uri="{FF2B5EF4-FFF2-40B4-BE49-F238E27FC236}">
                <a16:creationId xmlns:a16="http://schemas.microsoft.com/office/drawing/2014/main" id="{9DD7B993-5F21-4306-ADD5-BB50698C2721}"/>
              </a:ext>
            </a:extLst>
          </p:cNvPr>
          <p:cNvSpPr txBox="1"/>
          <p:nvPr/>
        </p:nvSpPr>
        <p:spPr>
          <a:xfrm>
            <a:off x="8233921" y="4648432"/>
            <a:ext cx="3932130" cy="1169551"/>
          </a:xfrm>
          <a:prstGeom prst="rect">
            <a:avLst/>
          </a:prstGeom>
          <a:noFill/>
        </p:spPr>
        <p:txBody>
          <a:bodyPr wrap="square">
            <a:spAutoFit/>
          </a:bodyPr>
          <a:lstStyle/>
          <a:p>
            <a:pPr algn="just" fontAlgn="base">
              <a:buFont typeface="Arial" panose="020B0604020202020204" pitchFamily="34" charset="0"/>
              <a:buChar char="•"/>
            </a:pPr>
            <a:r>
              <a:rPr lang="es-CO" sz="1000" b="1" i="0" dirty="0">
                <a:solidFill>
                  <a:srgbClr val="474747"/>
                </a:solidFill>
                <a:effectLst/>
                <a:latin typeface="+mj-lt"/>
              </a:rPr>
              <a:t>Acción</a:t>
            </a:r>
            <a:r>
              <a:rPr lang="es-CO" sz="1000" b="0" i="0" dirty="0">
                <a:solidFill>
                  <a:srgbClr val="474747"/>
                </a:solidFill>
                <a:effectLst/>
                <a:latin typeface="+mj-lt"/>
              </a:rPr>
              <a:t>: las posibles acciones que puede tomar en un momento determinado el Agente.</a:t>
            </a:r>
          </a:p>
          <a:p>
            <a:pPr algn="just" fontAlgn="base">
              <a:buFont typeface="Arial" panose="020B0604020202020204" pitchFamily="34" charset="0"/>
              <a:buChar char="•"/>
            </a:pPr>
            <a:r>
              <a:rPr lang="es-CO" sz="1000" b="1" i="0" dirty="0">
                <a:solidFill>
                  <a:srgbClr val="474747"/>
                </a:solidFill>
                <a:effectLst/>
                <a:latin typeface="+mj-lt"/>
              </a:rPr>
              <a:t>Estado</a:t>
            </a:r>
            <a:r>
              <a:rPr lang="es-CO" sz="1000" b="0" i="0" dirty="0">
                <a:solidFill>
                  <a:srgbClr val="474747"/>
                </a:solidFill>
                <a:effectLst/>
                <a:latin typeface="+mj-lt"/>
              </a:rPr>
              <a:t> (del ambiente): son los indicadores del ambiente de cómo están los diversos elementos que lo componen en ese momento.</a:t>
            </a:r>
          </a:p>
          <a:p>
            <a:pPr algn="just" fontAlgn="base">
              <a:buFont typeface="Arial" panose="020B0604020202020204" pitchFamily="34" charset="0"/>
              <a:buChar char="•"/>
            </a:pPr>
            <a:r>
              <a:rPr lang="es-CO" sz="1000" b="1" i="0" dirty="0">
                <a:solidFill>
                  <a:srgbClr val="474747"/>
                </a:solidFill>
                <a:effectLst/>
                <a:latin typeface="+mj-lt"/>
              </a:rPr>
              <a:t>Recompensas</a:t>
            </a:r>
            <a:r>
              <a:rPr lang="es-CO" sz="1000" b="0" i="0" dirty="0">
                <a:solidFill>
                  <a:srgbClr val="474747"/>
                </a:solidFill>
                <a:effectLst/>
                <a:latin typeface="+mj-lt"/>
              </a:rPr>
              <a:t> (o castigos!): a raíz de cada acción tomada por el Agente, podremos obtener un premio o una penalización que orientarán al Agente en si lo está haciendo bien o mal.</a:t>
            </a:r>
          </a:p>
        </p:txBody>
      </p:sp>
      <p:pic>
        <p:nvPicPr>
          <p:cNvPr id="7" name="Imagen 6">
            <a:extLst>
              <a:ext uri="{FF2B5EF4-FFF2-40B4-BE49-F238E27FC236}">
                <a16:creationId xmlns:a16="http://schemas.microsoft.com/office/drawing/2014/main" id="{85CA82AA-B29E-47A1-91BB-DDAFFB065DE6}"/>
              </a:ext>
            </a:extLst>
          </p:cNvPr>
          <p:cNvPicPr>
            <a:picLocks noChangeAspect="1"/>
          </p:cNvPicPr>
          <p:nvPr/>
        </p:nvPicPr>
        <p:blipFill>
          <a:blip r:embed="rId7"/>
          <a:stretch>
            <a:fillRect/>
          </a:stretch>
        </p:blipFill>
        <p:spPr>
          <a:xfrm>
            <a:off x="9255180" y="3529787"/>
            <a:ext cx="1760266" cy="1042213"/>
          </a:xfrm>
          <a:prstGeom prst="rect">
            <a:avLst/>
          </a:prstGeom>
        </p:spPr>
      </p:pic>
    </p:spTree>
    <p:extLst>
      <p:ext uri="{BB962C8B-B14F-4D97-AF65-F5344CB8AC3E}">
        <p14:creationId xmlns:p14="http://schemas.microsoft.com/office/powerpoint/2010/main" val="218664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
          <p:cNvPicPr preferRelativeResize="0"/>
          <p:nvPr/>
        </p:nvPicPr>
        <p:blipFill rotWithShape="1">
          <a:blip r:embed="rId3">
            <a:alphaModFix/>
          </a:blip>
          <a:srcRect/>
          <a:stretch/>
        </p:blipFill>
        <p:spPr>
          <a:xfrm>
            <a:off x="-186960" y="-64096"/>
            <a:ext cx="12378960" cy="6760049"/>
          </a:xfrm>
          <a:prstGeom prst="rect">
            <a:avLst/>
          </a:prstGeom>
          <a:noFill/>
          <a:ln>
            <a:noFill/>
          </a:ln>
        </p:spPr>
      </p:pic>
      <p:pic>
        <p:nvPicPr>
          <p:cNvPr id="216" name="Google Shape;216;p2"/>
          <p:cNvPicPr preferRelativeResize="0"/>
          <p:nvPr/>
        </p:nvPicPr>
        <p:blipFill rotWithShape="1">
          <a:blip r:embed="rId4">
            <a:alphaModFix/>
          </a:blip>
          <a:srcRect/>
          <a:stretch/>
        </p:blipFill>
        <p:spPr>
          <a:xfrm>
            <a:off x="182880" y="6089760"/>
            <a:ext cx="621000" cy="621000"/>
          </a:xfrm>
          <a:prstGeom prst="rect">
            <a:avLst/>
          </a:prstGeom>
          <a:noFill/>
          <a:ln>
            <a:noFill/>
          </a:ln>
        </p:spPr>
      </p:pic>
      <p:sp>
        <p:nvSpPr>
          <p:cNvPr id="217" name="Google Shape;217;p2"/>
          <p:cNvSpPr/>
          <p:nvPr/>
        </p:nvSpPr>
        <p:spPr>
          <a:xfrm>
            <a:off x="815040" y="6160680"/>
            <a:ext cx="6915240" cy="767987"/>
          </a:xfrm>
          <a:prstGeom prst="rect">
            <a:avLst/>
          </a:prstGeom>
          <a:noFill/>
          <a:ln>
            <a:noFill/>
          </a:ln>
        </p:spPr>
        <p:txBody>
          <a:bodyPr spcFirstLastPara="1" wrap="square" lIns="90000" tIns="45000" rIns="90000" bIns="45000" anchor="t" anchorCtr="0">
            <a:spAutoFit/>
          </a:bodyPr>
          <a:lstStyle/>
          <a:p>
            <a:pPr>
              <a:buSzPts val="2200"/>
            </a:pPr>
            <a:r>
              <a:rPr lang="es-CO" sz="2200" b="1" i="0" u="none" strike="noStrike" cap="none" dirty="0">
                <a:solidFill>
                  <a:srgbClr val="001E33"/>
                </a:solidFill>
                <a:latin typeface="Arial"/>
                <a:ea typeface="Arial"/>
                <a:cs typeface="Arial"/>
                <a:sym typeface="Arial"/>
              </a:rPr>
              <a:t>https://github.com/LuisFelipeU/Proyecto-Final-ED</a:t>
            </a: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1E33"/>
              </a:solidFill>
              <a:latin typeface="Arial"/>
              <a:ea typeface="Arial"/>
              <a:cs typeface="Arial"/>
              <a:sym typeface="Arial"/>
            </a:endParaRPr>
          </a:p>
        </p:txBody>
      </p:sp>
      <p:sp>
        <p:nvSpPr>
          <p:cNvPr id="2" name="CuadroTexto 1">
            <a:extLst>
              <a:ext uri="{FF2B5EF4-FFF2-40B4-BE49-F238E27FC236}">
                <a16:creationId xmlns:a16="http://schemas.microsoft.com/office/drawing/2014/main" id="{2E3C3B93-7D6F-476C-A493-DA42C4087825}"/>
              </a:ext>
            </a:extLst>
          </p:cNvPr>
          <p:cNvSpPr txBox="1"/>
          <p:nvPr/>
        </p:nvSpPr>
        <p:spPr>
          <a:xfrm>
            <a:off x="103125" y="880771"/>
            <a:ext cx="10801966" cy="338554"/>
          </a:xfrm>
          <a:prstGeom prst="rect">
            <a:avLst/>
          </a:prstGeom>
          <a:noFill/>
        </p:spPr>
        <p:txBody>
          <a:bodyPr wrap="square" rtlCol="0">
            <a:spAutoFit/>
          </a:bodyPr>
          <a:lstStyle/>
          <a:p>
            <a:r>
              <a:rPr lang="es-ES" sz="1600" b="0" i="0" dirty="0">
                <a:solidFill>
                  <a:srgbClr val="202122"/>
                </a:solidFill>
                <a:effectLst/>
                <a:latin typeface="Arial" panose="020B0604020202020204" pitchFamily="34" charset="0"/>
              </a:rPr>
              <a:t> </a:t>
            </a:r>
            <a:r>
              <a:rPr lang="es-ES" sz="1600" b="1" i="0" dirty="0">
                <a:solidFill>
                  <a:srgbClr val="202122"/>
                </a:solidFill>
                <a:effectLst/>
                <a:latin typeface="Arial" panose="020B0604020202020204" pitchFamily="34" charset="0"/>
              </a:rPr>
              <a:t>Como se aplica las redes neuronales para el reconocimiento de imágenes</a:t>
            </a:r>
            <a:endParaRPr lang="es-CO" sz="1600" b="1" dirty="0"/>
          </a:p>
        </p:txBody>
      </p:sp>
      <p:sp>
        <p:nvSpPr>
          <p:cNvPr id="11" name="CuadroTexto 10">
            <a:extLst>
              <a:ext uri="{FF2B5EF4-FFF2-40B4-BE49-F238E27FC236}">
                <a16:creationId xmlns:a16="http://schemas.microsoft.com/office/drawing/2014/main" id="{2BA4E567-9BFA-4B7C-A543-6246949D66B6}"/>
              </a:ext>
            </a:extLst>
          </p:cNvPr>
          <p:cNvSpPr txBox="1"/>
          <p:nvPr/>
        </p:nvSpPr>
        <p:spPr>
          <a:xfrm>
            <a:off x="182880" y="1321112"/>
            <a:ext cx="6611027" cy="1015663"/>
          </a:xfrm>
          <a:prstGeom prst="rect">
            <a:avLst/>
          </a:prstGeom>
          <a:noFill/>
        </p:spPr>
        <p:txBody>
          <a:bodyPr wrap="square" rtlCol="0">
            <a:spAutoFit/>
          </a:bodyPr>
          <a:lstStyle/>
          <a:p>
            <a:pPr algn="just"/>
            <a:r>
              <a:rPr lang="es-CO" sz="1200" dirty="0"/>
              <a:t>Debemos entender que son las neuronas y como están conectadas entre si, las neuronas podemos interpretarlas en este caso como algo que almacena un numero (0-1),  la red es una unión de neuronas que conforman una imagen, las neuronas son cada pixel que forma la imagen. Si una imagen tiene 28 x 28 pixeles, su cantidad de neuronas será igual a 784 neuronas en total.</a:t>
            </a:r>
          </a:p>
        </p:txBody>
      </p:sp>
      <p:pic>
        <p:nvPicPr>
          <p:cNvPr id="5" name="Imagen 4">
            <a:extLst>
              <a:ext uri="{FF2B5EF4-FFF2-40B4-BE49-F238E27FC236}">
                <a16:creationId xmlns:a16="http://schemas.microsoft.com/office/drawing/2014/main" id="{95824C83-E52A-4E7F-AED4-AFED54742287}"/>
              </a:ext>
            </a:extLst>
          </p:cNvPr>
          <p:cNvPicPr>
            <a:picLocks noChangeAspect="1"/>
          </p:cNvPicPr>
          <p:nvPr/>
        </p:nvPicPr>
        <p:blipFill>
          <a:blip r:embed="rId5"/>
          <a:stretch>
            <a:fillRect/>
          </a:stretch>
        </p:blipFill>
        <p:spPr>
          <a:xfrm>
            <a:off x="182880" y="2418591"/>
            <a:ext cx="1631524" cy="1794676"/>
          </a:xfrm>
          <a:prstGeom prst="rect">
            <a:avLst/>
          </a:prstGeom>
        </p:spPr>
      </p:pic>
      <p:sp>
        <p:nvSpPr>
          <p:cNvPr id="13" name="CuadroTexto 12">
            <a:extLst>
              <a:ext uri="{FF2B5EF4-FFF2-40B4-BE49-F238E27FC236}">
                <a16:creationId xmlns:a16="http://schemas.microsoft.com/office/drawing/2014/main" id="{FC4FA060-1225-47BB-9489-74DE9B6475E5}"/>
              </a:ext>
            </a:extLst>
          </p:cNvPr>
          <p:cNvSpPr txBox="1"/>
          <p:nvPr/>
        </p:nvSpPr>
        <p:spPr>
          <a:xfrm>
            <a:off x="2229911" y="2418591"/>
            <a:ext cx="4669003" cy="4339650"/>
          </a:xfrm>
          <a:prstGeom prst="rect">
            <a:avLst/>
          </a:prstGeom>
          <a:noFill/>
        </p:spPr>
        <p:txBody>
          <a:bodyPr wrap="square" rtlCol="0">
            <a:spAutoFit/>
          </a:bodyPr>
          <a:lstStyle/>
          <a:p>
            <a:pPr algn="just"/>
            <a:r>
              <a:rPr lang="es-CO" sz="1200" dirty="0">
                <a:highlight>
                  <a:srgbClr val="FFFF00"/>
                </a:highlight>
              </a:rPr>
              <a:t>-</a:t>
            </a:r>
            <a:r>
              <a:rPr lang="es-CO" sz="1200" dirty="0"/>
              <a:t>Cada neurona guarda un numero en un rango de 0 a 1 en la escala de grises, estas neuronas formaran la primera capa de la red neuronal. </a:t>
            </a:r>
          </a:p>
          <a:p>
            <a:pPr algn="just"/>
            <a:r>
              <a:rPr lang="es-CO" sz="1200" dirty="0">
                <a:highlight>
                  <a:srgbClr val="FFFF00"/>
                </a:highlight>
              </a:rPr>
              <a:t>-</a:t>
            </a:r>
            <a:r>
              <a:rPr lang="es-CO" sz="1200" dirty="0"/>
              <a:t>La ultima capa tiene diez neuronas, representa un digito cada una entre 0 y 1. Este numero se conoce como su “activación”. </a:t>
            </a:r>
          </a:p>
          <a:p>
            <a:pPr algn="just"/>
            <a:r>
              <a:rPr lang="es-CO" sz="1200" dirty="0">
                <a:highlight>
                  <a:srgbClr val="FFFF00"/>
                </a:highlight>
              </a:rPr>
              <a:t>-</a:t>
            </a:r>
            <a:r>
              <a:rPr lang="es-CO" sz="1200" dirty="0"/>
              <a:t>La activación representa que tanto un sistema cree que una imagen dada corresponde a un digito dado.</a:t>
            </a:r>
          </a:p>
          <a:p>
            <a:pPr algn="just"/>
            <a:r>
              <a:rPr lang="es-CO" sz="1200" dirty="0">
                <a:highlight>
                  <a:srgbClr val="FFFF00"/>
                </a:highlight>
              </a:rPr>
              <a:t>-</a:t>
            </a:r>
            <a:r>
              <a:rPr lang="es-CO" sz="1200" dirty="0"/>
              <a:t>Las capas ocultas, son elegidas de forma aleatoria y numero de neuronas va depender de que tanto se quiera trabajar</a:t>
            </a:r>
          </a:p>
          <a:p>
            <a:pPr algn="just"/>
            <a:r>
              <a:rPr lang="es-CO" sz="1200" dirty="0">
                <a:highlight>
                  <a:srgbClr val="FFFF00"/>
                </a:highlight>
              </a:rPr>
              <a:t>-</a:t>
            </a:r>
            <a:r>
              <a:rPr lang="es-CO" sz="1200" dirty="0"/>
              <a:t>La red trabaja con las activaciones de una capa por lo que la otra capa se va ver afectada por ese trabajo en la anterior capa. </a:t>
            </a:r>
          </a:p>
          <a:p>
            <a:pPr algn="just"/>
            <a:endParaRPr lang="es-CO" sz="1200" dirty="0"/>
          </a:p>
          <a:p>
            <a:pPr algn="just"/>
            <a:r>
              <a:rPr lang="es-CO" sz="1200" dirty="0"/>
              <a:t>La maquina se encarga de ver el proceso de activación de cada capa, la primera capa oculta descompone los patrones que tiene por defecto en su activación, la segunda capa oculta recibe esa activación y une los patrones detectados anteriormente para hacer su proceso de activación que pasara a la capa final, la cual relacionara esa suma de patrones en un numero de 0 a 9.</a:t>
            </a:r>
          </a:p>
          <a:p>
            <a:pPr algn="just"/>
            <a:endParaRPr lang="es-CO" sz="1200" dirty="0"/>
          </a:p>
          <a:p>
            <a:pPr algn="just"/>
            <a:endParaRPr lang="es-CO" sz="1200" dirty="0"/>
          </a:p>
          <a:p>
            <a:pPr algn="just"/>
            <a:endParaRPr lang="es-CO" sz="1200" dirty="0"/>
          </a:p>
          <a:p>
            <a:pPr algn="just"/>
            <a:endParaRPr lang="es-CO" sz="1200" dirty="0"/>
          </a:p>
          <a:p>
            <a:pPr algn="just"/>
            <a:endParaRPr lang="es-CO" sz="1200" dirty="0"/>
          </a:p>
        </p:txBody>
      </p:sp>
      <p:pic>
        <p:nvPicPr>
          <p:cNvPr id="6" name="Imagen 5">
            <a:extLst>
              <a:ext uri="{FF2B5EF4-FFF2-40B4-BE49-F238E27FC236}">
                <a16:creationId xmlns:a16="http://schemas.microsoft.com/office/drawing/2014/main" id="{0478E3DF-7BDB-44B9-AF02-1AD1B46C7659}"/>
              </a:ext>
            </a:extLst>
          </p:cNvPr>
          <p:cNvPicPr>
            <a:picLocks noChangeAspect="1"/>
          </p:cNvPicPr>
          <p:nvPr/>
        </p:nvPicPr>
        <p:blipFill>
          <a:blip r:embed="rId6"/>
          <a:stretch>
            <a:fillRect/>
          </a:stretch>
        </p:blipFill>
        <p:spPr>
          <a:xfrm>
            <a:off x="8270162" y="3117160"/>
            <a:ext cx="3075345" cy="1794677"/>
          </a:xfrm>
          <a:prstGeom prst="rect">
            <a:avLst/>
          </a:prstGeom>
        </p:spPr>
      </p:pic>
      <p:cxnSp>
        <p:nvCxnSpPr>
          <p:cNvPr id="8" name="Conector recto de flecha 7">
            <a:extLst>
              <a:ext uri="{FF2B5EF4-FFF2-40B4-BE49-F238E27FC236}">
                <a16:creationId xmlns:a16="http://schemas.microsoft.com/office/drawing/2014/main" id="{A2D50E48-76D8-4181-9E5E-C6BECA9F4ED6}"/>
              </a:ext>
            </a:extLst>
          </p:cNvPr>
          <p:cNvCxnSpPr/>
          <p:nvPr/>
        </p:nvCxnSpPr>
        <p:spPr>
          <a:xfrm>
            <a:off x="8562886" y="2869672"/>
            <a:ext cx="0" cy="586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CuadroTexto 8">
            <a:extLst>
              <a:ext uri="{FF2B5EF4-FFF2-40B4-BE49-F238E27FC236}">
                <a16:creationId xmlns:a16="http://schemas.microsoft.com/office/drawing/2014/main" id="{CD9BD6AF-3681-4344-ACFE-609515F5D7D4}"/>
              </a:ext>
            </a:extLst>
          </p:cNvPr>
          <p:cNvSpPr txBox="1"/>
          <p:nvPr/>
        </p:nvSpPr>
        <p:spPr>
          <a:xfrm>
            <a:off x="8132417" y="2591797"/>
            <a:ext cx="1170773" cy="215444"/>
          </a:xfrm>
          <a:prstGeom prst="rect">
            <a:avLst/>
          </a:prstGeom>
          <a:noFill/>
        </p:spPr>
        <p:txBody>
          <a:bodyPr wrap="square" rtlCol="0">
            <a:spAutoFit/>
          </a:bodyPr>
          <a:lstStyle/>
          <a:p>
            <a:r>
              <a:rPr lang="es-CO" sz="800" dirty="0"/>
              <a:t>Primera Capa</a:t>
            </a:r>
          </a:p>
        </p:txBody>
      </p:sp>
      <p:cxnSp>
        <p:nvCxnSpPr>
          <p:cNvPr id="18" name="Conector recto de flecha 17">
            <a:extLst>
              <a:ext uri="{FF2B5EF4-FFF2-40B4-BE49-F238E27FC236}">
                <a16:creationId xmlns:a16="http://schemas.microsoft.com/office/drawing/2014/main" id="{2618501A-8C2D-42E9-A47B-E5E2F1249651}"/>
              </a:ext>
            </a:extLst>
          </p:cNvPr>
          <p:cNvCxnSpPr/>
          <p:nvPr/>
        </p:nvCxnSpPr>
        <p:spPr>
          <a:xfrm>
            <a:off x="9229456" y="2591797"/>
            <a:ext cx="0" cy="586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uadroTexto 18">
            <a:extLst>
              <a:ext uri="{FF2B5EF4-FFF2-40B4-BE49-F238E27FC236}">
                <a16:creationId xmlns:a16="http://schemas.microsoft.com/office/drawing/2014/main" id="{2F24B165-8574-4373-83AD-E25A11D9A590}"/>
              </a:ext>
            </a:extLst>
          </p:cNvPr>
          <p:cNvSpPr txBox="1"/>
          <p:nvPr/>
        </p:nvSpPr>
        <p:spPr>
          <a:xfrm>
            <a:off x="8860897" y="2400042"/>
            <a:ext cx="1170773" cy="215444"/>
          </a:xfrm>
          <a:prstGeom prst="rect">
            <a:avLst/>
          </a:prstGeom>
          <a:noFill/>
        </p:spPr>
        <p:txBody>
          <a:bodyPr wrap="square" rtlCol="0">
            <a:spAutoFit/>
          </a:bodyPr>
          <a:lstStyle/>
          <a:p>
            <a:r>
              <a:rPr lang="es-CO" sz="800" dirty="0"/>
              <a:t>Capa oculta</a:t>
            </a:r>
          </a:p>
        </p:txBody>
      </p:sp>
      <p:cxnSp>
        <p:nvCxnSpPr>
          <p:cNvPr id="20" name="Conector recto de flecha 19">
            <a:extLst>
              <a:ext uri="{FF2B5EF4-FFF2-40B4-BE49-F238E27FC236}">
                <a16:creationId xmlns:a16="http://schemas.microsoft.com/office/drawing/2014/main" id="{7DC58AAF-AA45-4D42-B6A0-CEF6BD4C7F47}"/>
              </a:ext>
            </a:extLst>
          </p:cNvPr>
          <p:cNvCxnSpPr/>
          <p:nvPr/>
        </p:nvCxnSpPr>
        <p:spPr>
          <a:xfrm>
            <a:off x="10252104" y="2852383"/>
            <a:ext cx="0" cy="586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ector recto de flecha 20">
            <a:extLst>
              <a:ext uri="{FF2B5EF4-FFF2-40B4-BE49-F238E27FC236}">
                <a16:creationId xmlns:a16="http://schemas.microsoft.com/office/drawing/2014/main" id="{8DCA852F-04A0-4CAB-AEB9-0FC88D8EFDC5}"/>
              </a:ext>
            </a:extLst>
          </p:cNvPr>
          <p:cNvCxnSpPr/>
          <p:nvPr/>
        </p:nvCxnSpPr>
        <p:spPr>
          <a:xfrm>
            <a:off x="10871565" y="3119763"/>
            <a:ext cx="0" cy="586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3CB023A0-204E-4F2F-8E0A-5B68AF9666CD}"/>
              </a:ext>
            </a:extLst>
          </p:cNvPr>
          <p:cNvSpPr txBox="1"/>
          <p:nvPr/>
        </p:nvSpPr>
        <p:spPr>
          <a:xfrm>
            <a:off x="9853299" y="2507764"/>
            <a:ext cx="1170773" cy="215444"/>
          </a:xfrm>
          <a:prstGeom prst="rect">
            <a:avLst/>
          </a:prstGeom>
          <a:noFill/>
        </p:spPr>
        <p:txBody>
          <a:bodyPr wrap="square" rtlCol="0">
            <a:spAutoFit/>
          </a:bodyPr>
          <a:lstStyle/>
          <a:p>
            <a:r>
              <a:rPr lang="es-CO" sz="800" dirty="0"/>
              <a:t>Capa oculta</a:t>
            </a:r>
          </a:p>
        </p:txBody>
      </p:sp>
      <p:sp>
        <p:nvSpPr>
          <p:cNvPr id="23" name="CuadroTexto 22">
            <a:extLst>
              <a:ext uri="{FF2B5EF4-FFF2-40B4-BE49-F238E27FC236}">
                <a16:creationId xmlns:a16="http://schemas.microsoft.com/office/drawing/2014/main" id="{B19F8495-FFFE-4ACA-AB13-955CAE299751}"/>
              </a:ext>
            </a:extLst>
          </p:cNvPr>
          <p:cNvSpPr txBox="1"/>
          <p:nvPr/>
        </p:nvSpPr>
        <p:spPr>
          <a:xfrm>
            <a:off x="10529383" y="2880263"/>
            <a:ext cx="1170773" cy="215444"/>
          </a:xfrm>
          <a:prstGeom prst="rect">
            <a:avLst/>
          </a:prstGeom>
          <a:noFill/>
        </p:spPr>
        <p:txBody>
          <a:bodyPr wrap="square" rtlCol="0">
            <a:spAutoFit/>
          </a:bodyPr>
          <a:lstStyle/>
          <a:p>
            <a:r>
              <a:rPr lang="es-CO" sz="800" dirty="0"/>
              <a:t>Capa output</a:t>
            </a:r>
          </a:p>
        </p:txBody>
      </p:sp>
      <p:sp>
        <p:nvSpPr>
          <p:cNvPr id="12" name="Rectángulo 11">
            <a:extLst>
              <a:ext uri="{FF2B5EF4-FFF2-40B4-BE49-F238E27FC236}">
                <a16:creationId xmlns:a16="http://schemas.microsoft.com/office/drawing/2014/main" id="{AF304E27-10AD-47CC-857C-15DA81CDCD66}"/>
              </a:ext>
            </a:extLst>
          </p:cNvPr>
          <p:cNvSpPr/>
          <p:nvPr/>
        </p:nvSpPr>
        <p:spPr>
          <a:xfrm>
            <a:off x="8990854" y="4943156"/>
            <a:ext cx="1447832" cy="338554"/>
          </a:xfrm>
          <a:prstGeom prst="rect">
            <a:avLst/>
          </a:prstGeom>
          <a:noFill/>
        </p:spPr>
        <p:txBody>
          <a:bodyPr wrap="none" lIns="91440" tIns="45720" rIns="91440" bIns="45720">
            <a:spAutoFit/>
          </a:bodyPr>
          <a:lstStyle/>
          <a:p>
            <a:pPr algn="ctr"/>
            <a:r>
              <a:rPr lang="es-E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Red Neuronal</a:t>
            </a:r>
            <a:endParaRPr lang="es-E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5" name="Imagen 14">
            <a:extLst>
              <a:ext uri="{FF2B5EF4-FFF2-40B4-BE49-F238E27FC236}">
                <a16:creationId xmlns:a16="http://schemas.microsoft.com/office/drawing/2014/main" id="{855AE502-734E-489C-A008-50861EBF7F05}"/>
              </a:ext>
            </a:extLst>
          </p:cNvPr>
          <p:cNvPicPr>
            <a:picLocks noChangeAspect="1"/>
          </p:cNvPicPr>
          <p:nvPr/>
        </p:nvPicPr>
        <p:blipFill>
          <a:blip r:embed="rId7"/>
          <a:stretch>
            <a:fillRect/>
          </a:stretch>
        </p:blipFill>
        <p:spPr>
          <a:xfrm>
            <a:off x="7326461" y="3607334"/>
            <a:ext cx="943701" cy="886851"/>
          </a:xfrm>
          <a:prstGeom prst="rect">
            <a:avLst/>
          </a:prstGeom>
        </p:spPr>
      </p:pic>
      <p:pic>
        <p:nvPicPr>
          <p:cNvPr id="17" name="Imagen 16">
            <a:extLst>
              <a:ext uri="{FF2B5EF4-FFF2-40B4-BE49-F238E27FC236}">
                <a16:creationId xmlns:a16="http://schemas.microsoft.com/office/drawing/2014/main" id="{53456842-3698-4857-8171-043CDB00F3C5}"/>
              </a:ext>
            </a:extLst>
          </p:cNvPr>
          <p:cNvPicPr>
            <a:picLocks noChangeAspect="1"/>
          </p:cNvPicPr>
          <p:nvPr/>
        </p:nvPicPr>
        <p:blipFill>
          <a:blip r:embed="rId8"/>
          <a:stretch>
            <a:fillRect/>
          </a:stretch>
        </p:blipFill>
        <p:spPr>
          <a:xfrm>
            <a:off x="8891903" y="765147"/>
            <a:ext cx="822575" cy="806340"/>
          </a:xfrm>
          <a:prstGeom prst="rect">
            <a:avLst/>
          </a:prstGeom>
        </p:spPr>
      </p:pic>
      <p:pic>
        <p:nvPicPr>
          <p:cNvPr id="25" name="Imagen 24">
            <a:extLst>
              <a:ext uri="{FF2B5EF4-FFF2-40B4-BE49-F238E27FC236}">
                <a16:creationId xmlns:a16="http://schemas.microsoft.com/office/drawing/2014/main" id="{CEACC407-1CC6-4DF1-A9DF-06F03CC7F1D5}"/>
              </a:ext>
            </a:extLst>
          </p:cNvPr>
          <p:cNvPicPr>
            <a:picLocks noChangeAspect="1"/>
          </p:cNvPicPr>
          <p:nvPr/>
        </p:nvPicPr>
        <p:blipFill>
          <a:blip r:embed="rId9"/>
          <a:stretch>
            <a:fillRect/>
          </a:stretch>
        </p:blipFill>
        <p:spPr>
          <a:xfrm>
            <a:off x="8891903" y="1591966"/>
            <a:ext cx="822574" cy="767117"/>
          </a:xfrm>
          <a:prstGeom prst="rect">
            <a:avLst/>
          </a:prstGeom>
        </p:spPr>
      </p:pic>
      <p:pic>
        <p:nvPicPr>
          <p:cNvPr id="27" name="Imagen 26">
            <a:extLst>
              <a:ext uri="{FF2B5EF4-FFF2-40B4-BE49-F238E27FC236}">
                <a16:creationId xmlns:a16="http://schemas.microsoft.com/office/drawing/2014/main" id="{42465B3C-C33B-45CA-A5C3-56C710267825}"/>
              </a:ext>
            </a:extLst>
          </p:cNvPr>
          <p:cNvPicPr>
            <a:picLocks noChangeAspect="1"/>
          </p:cNvPicPr>
          <p:nvPr/>
        </p:nvPicPr>
        <p:blipFill>
          <a:blip r:embed="rId10"/>
          <a:stretch>
            <a:fillRect/>
          </a:stretch>
        </p:blipFill>
        <p:spPr>
          <a:xfrm>
            <a:off x="9949430" y="768669"/>
            <a:ext cx="822575" cy="802818"/>
          </a:xfrm>
          <a:prstGeom prst="rect">
            <a:avLst/>
          </a:prstGeom>
        </p:spPr>
      </p:pic>
      <p:pic>
        <p:nvPicPr>
          <p:cNvPr id="29" name="Imagen 28">
            <a:extLst>
              <a:ext uri="{FF2B5EF4-FFF2-40B4-BE49-F238E27FC236}">
                <a16:creationId xmlns:a16="http://schemas.microsoft.com/office/drawing/2014/main" id="{0BF28C77-C8BC-454A-9CD3-17745990F940}"/>
              </a:ext>
            </a:extLst>
          </p:cNvPr>
          <p:cNvPicPr>
            <a:picLocks noChangeAspect="1"/>
          </p:cNvPicPr>
          <p:nvPr/>
        </p:nvPicPr>
        <p:blipFill>
          <a:blip r:embed="rId11"/>
          <a:stretch>
            <a:fillRect/>
          </a:stretch>
        </p:blipFill>
        <p:spPr>
          <a:xfrm>
            <a:off x="9943783" y="1625111"/>
            <a:ext cx="828222" cy="725598"/>
          </a:xfrm>
          <a:prstGeom prst="rect">
            <a:avLst/>
          </a:prstGeom>
        </p:spPr>
      </p:pic>
      <p:pic>
        <p:nvPicPr>
          <p:cNvPr id="30" name="Imagen 29">
            <a:extLst>
              <a:ext uri="{FF2B5EF4-FFF2-40B4-BE49-F238E27FC236}">
                <a16:creationId xmlns:a16="http://schemas.microsoft.com/office/drawing/2014/main" id="{F9F3B22C-2F1C-4B14-BE64-DA13391DFDE4}"/>
              </a:ext>
            </a:extLst>
          </p:cNvPr>
          <p:cNvPicPr>
            <a:picLocks noChangeAspect="1"/>
          </p:cNvPicPr>
          <p:nvPr/>
        </p:nvPicPr>
        <p:blipFill>
          <a:blip r:embed="rId12"/>
          <a:stretch>
            <a:fillRect/>
          </a:stretch>
        </p:blipFill>
        <p:spPr>
          <a:xfrm>
            <a:off x="11100217" y="3476777"/>
            <a:ext cx="964521" cy="964521"/>
          </a:xfrm>
          <a:prstGeom prst="rect">
            <a:avLst/>
          </a:prstGeom>
        </p:spPr>
      </p:pic>
    </p:spTree>
    <p:extLst>
      <p:ext uri="{BB962C8B-B14F-4D97-AF65-F5344CB8AC3E}">
        <p14:creationId xmlns:p14="http://schemas.microsoft.com/office/powerpoint/2010/main" val="11680291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3781</TotalTime>
  <Words>2398</Words>
  <Application>Microsoft Office PowerPoint</Application>
  <PresentationFormat>Panorámica</PresentationFormat>
  <Paragraphs>156</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11</vt:i4>
      </vt:variant>
    </vt:vector>
  </HeadingPairs>
  <TitlesOfParts>
    <vt:vector size="18" baseType="lpstr">
      <vt:lpstr>Arial</vt:lpstr>
      <vt:lpstr>Calibri</vt:lpstr>
      <vt:lpstr>sharp sans en</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DeepL Translator</dc:creator>
  <cp:lastModifiedBy>Luis Felipe Urquijo Vargas</cp:lastModifiedBy>
  <cp:revision>18</cp:revision>
  <dcterms:created xsi:type="dcterms:W3CDTF">2020-06-26T14:36:07Z</dcterms:created>
  <dcterms:modified xsi:type="dcterms:W3CDTF">2021-11-22T03:42:55Z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